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1" r:id="rId3"/>
    <p:sldId id="276" r:id="rId4"/>
    <p:sldId id="265" r:id="rId5"/>
    <p:sldId id="266" r:id="rId6"/>
    <p:sldId id="269" r:id="rId7"/>
    <p:sldId id="285" r:id="rId8"/>
    <p:sldId id="288" r:id="rId9"/>
    <p:sldId id="258" r:id="rId10"/>
    <p:sldId id="282" r:id="rId11"/>
    <p:sldId id="262" r:id="rId12"/>
    <p:sldId id="260" r:id="rId13"/>
    <p:sldId id="279" r:id="rId14"/>
    <p:sldId id="289" r:id="rId15"/>
    <p:sldId id="270" r:id="rId16"/>
    <p:sldId id="275" r:id="rId17"/>
    <p:sldId id="284" r:id="rId18"/>
    <p:sldId id="291" r:id="rId19"/>
    <p:sldId id="287" r:id="rId20"/>
    <p:sldId id="273" r:id="rId21"/>
    <p:sldId id="278" r:id="rId22"/>
    <p:sldId id="290" r:id="rId23"/>
    <p:sldId id="272" r:id="rId24"/>
    <p:sldId id="274" r:id="rId25"/>
    <p:sldId id="280" r:id="rId26"/>
    <p:sldId id="277" r:id="rId27"/>
  </p:sldIdLst>
  <p:sldSz cx="12192000" cy="6858000"/>
  <p:notesSz cx="6669088" cy="97536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173E"/>
    <a:srgbClr val="D4CB1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25" autoAdjust="0"/>
    <p:restoredTop sz="91363" autoAdjust="0"/>
  </p:normalViewPr>
  <p:slideViewPr>
    <p:cSldViewPr snapToGrid="0">
      <p:cViewPr varScale="1">
        <p:scale>
          <a:sx n="60" d="100"/>
          <a:sy n="60" d="100"/>
        </p:scale>
        <p:origin x="5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Mappe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r>
              <a:rPr lang="da-DK" sz="1600" dirty="0">
                <a:solidFill>
                  <a:sysClr val="windowText" lastClr="000000"/>
                </a:solidFill>
              </a:rPr>
              <a:t>Jod, µg/dag</a:t>
            </a:r>
          </a:p>
        </c:rich>
      </c:tx>
      <c:overlay val="0"/>
      <c:spPr>
        <a:noFill/>
        <a:ln>
          <a:noFill/>
        </a:ln>
        <a:effectLst/>
      </c:spPr>
      <c:txPr>
        <a:bodyPr rot="0" spcFirstLastPara="1" vertOverflow="ellipsis" vert="horz" wrap="square" anchor="ctr" anchorCtr="1"/>
        <a:lstStyle/>
        <a:p>
          <a:pPr>
            <a:defRPr sz="1600" b="0" i="0" u="none" strike="noStrike" kern="1200" spc="0" baseline="0">
              <a:solidFill>
                <a:sysClr val="windowText" lastClr="000000"/>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6">
                <a:lumMod val="75000"/>
              </a:schemeClr>
            </a:solidFill>
            <a:ln>
              <a:solidFill>
                <a:schemeClr val="accent6">
                  <a:lumMod val="75000"/>
                </a:schemeClr>
              </a:solidFill>
            </a:ln>
            <a:effectLst/>
          </c:spPr>
          <c:invertIfNegative val="0"/>
          <c:dPt>
            <c:idx val="2"/>
            <c:invertIfNegative val="0"/>
            <c:bubble3D val="0"/>
            <c:spPr>
              <a:solidFill>
                <a:srgbClr val="A1173E"/>
              </a:solidFill>
              <a:ln>
                <a:solidFill>
                  <a:srgbClr val="A1173E"/>
                </a:solidFill>
              </a:ln>
              <a:effectLst/>
            </c:spPr>
            <c:extLst>
              <c:ext xmlns:c16="http://schemas.microsoft.com/office/drawing/2014/chart" uri="{C3380CC4-5D6E-409C-BE32-E72D297353CC}">
                <c16:uniqueId val="{00000000-D4AE-40E9-A292-FE8359F5F449}"/>
              </c:ext>
            </c:extLst>
          </c:dPt>
          <c:dPt>
            <c:idx val="3"/>
            <c:invertIfNegative val="0"/>
            <c:bubble3D val="0"/>
            <c:spPr>
              <a:solidFill>
                <a:schemeClr val="accent5">
                  <a:lumMod val="50000"/>
                </a:schemeClr>
              </a:solidFill>
              <a:ln>
                <a:solidFill>
                  <a:schemeClr val="accent5">
                    <a:lumMod val="50000"/>
                  </a:schemeClr>
                </a:solidFill>
              </a:ln>
              <a:effectLst/>
            </c:spPr>
            <c:extLst>
              <c:ext xmlns:c16="http://schemas.microsoft.com/office/drawing/2014/chart" uri="{C3380CC4-5D6E-409C-BE32-E72D297353CC}">
                <c16:uniqueId val="{00000001-D4AE-40E9-A292-FE8359F5F44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'Ark1'!$A$2:$A$6</c:f>
              <c:strCache>
                <c:ptCount val="5"/>
                <c:pt idx="0">
                  <c:v>Gns behov</c:v>
                </c:pt>
                <c:pt idx="1">
                  <c:v>Anbefaling</c:v>
                </c:pt>
                <c:pt idx="2">
                  <c:v>Kvinders indtag</c:v>
                </c:pt>
                <c:pt idx="3">
                  <c:v>Mænds indtag</c:v>
                </c:pt>
                <c:pt idx="4">
                  <c:v>Øvre grænse</c:v>
                </c:pt>
              </c:strCache>
            </c:strRef>
          </c:cat>
          <c:val>
            <c:numRef>
              <c:f>'Ark1'!$B$2:$B$6</c:f>
              <c:numCache>
                <c:formatCode>General</c:formatCode>
                <c:ptCount val="5"/>
                <c:pt idx="0">
                  <c:v>100</c:v>
                </c:pt>
                <c:pt idx="1">
                  <c:v>150</c:v>
                </c:pt>
                <c:pt idx="2">
                  <c:v>227</c:v>
                </c:pt>
                <c:pt idx="3">
                  <c:v>268</c:v>
                </c:pt>
                <c:pt idx="4">
                  <c:v>600</c:v>
                </c:pt>
              </c:numCache>
            </c:numRef>
          </c:val>
          <c:extLst>
            <c:ext xmlns:c16="http://schemas.microsoft.com/office/drawing/2014/chart" uri="{C3380CC4-5D6E-409C-BE32-E72D297353CC}">
              <c16:uniqueId val="{00000000-4AC9-4667-9C7E-F2FA837F6493}"/>
            </c:ext>
          </c:extLst>
        </c:ser>
        <c:dLbls>
          <c:showLegendKey val="0"/>
          <c:showVal val="0"/>
          <c:showCatName val="0"/>
          <c:showSerName val="0"/>
          <c:showPercent val="0"/>
          <c:showBubbleSize val="0"/>
        </c:dLbls>
        <c:gapWidth val="75"/>
        <c:overlap val="40"/>
        <c:axId val="722139528"/>
        <c:axId val="722140840"/>
      </c:barChart>
      <c:catAx>
        <c:axId val="72213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22140840"/>
        <c:crosses val="autoZero"/>
        <c:auto val="1"/>
        <c:lblAlgn val="ctr"/>
        <c:lblOffset val="100"/>
        <c:noMultiLvlLbl val="0"/>
      </c:catAx>
      <c:valAx>
        <c:axId val="722140840"/>
        <c:scaling>
          <c:orientation val="minMax"/>
          <c:max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2139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D-vitamin, µg/dag</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6">
                <a:lumMod val="75000"/>
              </a:schemeClr>
            </a:solidFill>
            <a:ln>
              <a:solidFill>
                <a:schemeClr val="accent6">
                  <a:lumMod val="75000"/>
                </a:schemeClr>
              </a:solidFill>
            </a:ln>
            <a:effectLst/>
          </c:spPr>
          <c:invertIfNegative val="0"/>
          <c:dPt>
            <c:idx val="3"/>
            <c:invertIfNegative val="0"/>
            <c:bubble3D val="0"/>
            <c:spPr>
              <a:solidFill>
                <a:srgbClr val="A1173E"/>
              </a:solidFill>
              <a:ln>
                <a:solidFill>
                  <a:srgbClr val="A1173E"/>
                </a:solidFill>
              </a:ln>
              <a:effectLst/>
            </c:spPr>
            <c:extLst>
              <c:ext xmlns:c16="http://schemas.microsoft.com/office/drawing/2014/chart" uri="{C3380CC4-5D6E-409C-BE32-E72D297353CC}">
                <c16:uniqueId val="{00000000-2786-4FB8-92DD-71EE7CA14748}"/>
              </c:ext>
            </c:extLst>
          </c:dPt>
          <c:dPt>
            <c:idx val="4"/>
            <c:invertIfNegative val="0"/>
            <c:bubble3D val="0"/>
            <c:spPr>
              <a:solidFill>
                <a:schemeClr val="accent5">
                  <a:lumMod val="50000"/>
                </a:schemeClr>
              </a:solidFill>
              <a:ln>
                <a:solidFill>
                  <a:schemeClr val="accent5">
                    <a:lumMod val="50000"/>
                  </a:schemeClr>
                </a:solidFill>
              </a:ln>
              <a:effectLst/>
            </c:spPr>
            <c:extLst>
              <c:ext xmlns:c16="http://schemas.microsoft.com/office/drawing/2014/chart" uri="{C3380CC4-5D6E-409C-BE32-E72D297353CC}">
                <c16:uniqueId val="{00000001-2786-4FB8-92DD-71EE7CA14748}"/>
              </c:ext>
            </c:extLst>
          </c:dPt>
          <c:dLbls>
            <c:dLbl>
              <c:idx val="4"/>
              <c:layout>
                <c:manualLayout>
                  <c:x val="-9.7678959039545177E-17"/>
                  <c:y val="8.025745964232641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86-4FB8-92DD-71EE7CA14748}"/>
                </c:ext>
              </c:extLst>
            </c:dLbl>
            <c:dLbl>
              <c:idx val="5"/>
              <c:layout>
                <c:manualLayout>
                  <c:x val="-9.7678959039545177E-17"/>
                  <c:y val="0.474427662314756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75-418E-B9FE-3E8A9077578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'Ark1'!$A$22:$A$27</c:f>
              <c:strCache>
                <c:ptCount val="6"/>
                <c:pt idx="0">
                  <c:v>Nedre grænse</c:v>
                </c:pt>
                <c:pt idx="1">
                  <c:v>Gns behov</c:v>
                </c:pt>
                <c:pt idx="2">
                  <c:v>Anbefaling</c:v>
                </c:pt>
                <c:pt idx="3">
                  <c:v>Kvinders indtag</c:v>
                </c:pt>
                <c:pt idx="4">
                  <c:v>Mænds indtag</c:v>
                </c:pt>
                <c:pt idx="5">
                  <c:v>Øvre grænse</c:v>
                </c:pt>
              </c:strCache>
            </c:strRef>
          </c:cat>
          <c:val>
            <c:numRef>
              <c:f>'Ark1'!$B$22:$B$27</c:f>
              <c:numCache>
                <c:formatCode>General</c:formatCode>
                <c:ptCount val="6"/>
                <c:pt idx="0">
                  <c:v>2.5</c:v>
                </c:pt>
                <c:pt idx="1">
                  <c:v>7.5</c:v>
                </c:pt>
                <c:pt idx="2">
                  <c:v>10</c:v>
                </c:pt>
                <c:pt idx="3">
                  <c:v>4.3</c:v>
                </c:pt>
                <c:pt idx="4">
                  <c:v>5.3</c:v>
                </c:pt>
                <c:pt idx="5">
                  <c:v>100</c:v>
                </c:pt>
              </c:numCache>
            </c:numRef>
          </c:val>
          <c:extLst>
            <c:ext xmlns:c16="http://schemas.microsoft.com/office/drawing/2014/chart" uri="{C3380CC4-5D6E-409C-BE32-E72D297353CC}">
              <c16:uniqueId val="{00000001-B875-418E-B9FE-3E8A90775783}"/>
            </c:ext>
          </c:extLst>
        </c:ser>
        <c:dLbls>
          <c:showLegendKey val="0"/>
          <c:showVal val="0"/>
          <c:showCatName val="0"/>
          <c:showSerName val="0"/>
          <c:showPercent val="0"/>
          <c:showBubbleSize val="0"/>
        </c:dLbls>
        <c:gapWidth val="75"/>
        <c:overlap val="40"/>
        <c:axId val="724822456"/>
        <c:axId val="560726712"/>
      </c:barChart>
      <c:catAx>
        <c:axId val="72482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60726712"/>
        <c:crosses val="autoZero"/>
        <c:auto val="1"/>
        <c:lblAlgn val="ctr"/>
        <c:lblOffset val="100"/>
        <c:noMultiLvlLbl val="0"/>
      </c:catAx>
      <c:valAx>
        <c:axId val="560726712"/>
        <c:scaling>
          <c:orientation val="minMax"/>
          <c:max val="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24822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Jern,</a:t>
            </a:r>
            <a:r>
              <a:rPr lang="da-DK" sz="1600" baseline="0"/>
              <a:t> </a:t>
            </a:r>
            <a:r>
              <a:rPr lang="da-DK" sz="1600"/>
              <a:t>mg/dag</a:t>
            </a:r>
            <a:br>
              <a:rPr lang="da-DK" sz="1600"/>
            </a:br>
            <a:r>
              <a:rPr lang="da-DK" sz="1600"/>
              <a:t>Mænd</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manualLayout>
          <c:layoutTarget val="inner"/>
          <c:xMode val="edge"/>
          <c:yMode val="edge"/>
          <c:x val="5.2976059795885669E-2"/>
          <c:y val="0.20554210367703771"/>
          <c:w val="0.90723048183089183"/>
          <c:h val="0.67432385468682454"/>
        </c:manualLayout>
      </c:layout>
      <c:barChart>
        <c:barDir val="col"/>
        <c:grouping val="clustered"/>
        <c:varyColors val="0"/>
        <c:ser>
          <c:idx val="0"/>
          <c:order val="0"/>
          <c:spPr>
            <a:solidFill>
              <a:schemeClr val="accent5">
                <a:lumMod val="5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'Ark1'!$A$53:$A$57</c:f>
              <c:strCache>
                <c:ptCount val="5"/>
                <c:pt idx="0">
                  <c:v>Nedre grænse</c:v>
                </c:pt>
                <c:pt idx="1">
                  <c:v>Gns behov</c:v>
                </c:pt>
                <c:pt idx="2">
                  <c:v>Anbefaling</c:v>
                </c:pt>
                <c:pt idx="3">
                  <c:v>Indtag</c:v>
                </c:pt>
                <c:pt idx="4">
                  <c:v>Øvre grænse</c:v>
                </c:pt>
              </c:strCache>
            </c:strRef>
          </c:cat>
          <c:val>
            <c:numRef>
              <c:f>'Ark1'!$B$53:$B$57</c:f>
              <c:numCache>
                <c:formatCode>General</c:formatCode>
                <c:ptCount val="5"/>
                <c:pt idx="0">
                  <c:v>7</c:v>
                </c:pt>
                <c:pt idx="1">
                  <c:v>7</c:v>
                </c:pt>
                <c:pt idx="2">
                  <c:v>9</c:v>
                </c:pt>
                <c:pt idx="3">
                  <c:v>13</c:v>
                </c:pt>
                <c:pt idx="4">
                  <c:v>25</c:v>
                </c:pt>
              </c:numCache>
            </c:numRef>
          </c:val>
          <c:extLst>
            <c:ext xmlns:c16="http://schemas.microsoft.com/office/drawing/2014/chart" uri="{C3380CC4-5D6E-409C-BE32-E72D297353CC}">
              <c16:uniqueId val="{00000000-F7C0-44F3-B0EB-4C6EE84D84DE}"/>
            </c:ext>
          </c:extLst>
        </c:ser>
        <c:dLbls>
          <c:showLegendKey val="0"/>
          <c:showVal val="0"/>
          <c:showCatName val="0"/>
          <c:showSerName val="0"/>
          <c:showPercent val="0"/>
          <c:showBubbleSize val="0"/>
        </c:dLbls>
        <c:gapWidth val="75"/>
        <c:overlap val="40"/>
        <c:axId val="561441312"/>
        <c:axId val="561440328"/>
      </c:barChart>
      <c:catAx>
        <c:axId val="561441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561440328"/>
        <c:crosses val="autoZero"/>
        <c:auto val="1"/>
        <c:lblAlgn val="ctr"/>
        <c:lblOffset val="100"/>
        <c:noMultiLvlLbl val="0"/>
      </c:catAx>
      <c:valAx>
        <c:axId val="561440328"/>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61441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Jern, mg/dag</a:t>
            </a:r>
            <a:br>
              <a:rPr lang="da-DK" sz="1600"/>
            </a:br>
            <a:r>
              <a:rPr lang="da-DK" sz="1600"/>
              <a:t>Kvinder</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tx>
            <c:strRef>
              <c:f>'Ark1'!$B$44</c:f>
              <c:strCache>
                <c:ptCount val="1"/>
                <c:pt idx="0">
                  <c:v>Kvinder</c:v>
                </c:pt>
              </c:strCache>
            </c:strRef>
          </c:tx>
          <c:spPr>
            <a:solidFill>
              <a:srgbClr val="A1173E"/>
            </a:solidFill>
            <a:ln>
              <a:solidFill>
                <a:srgbClr val="A1173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'Ark1'!$A$45:$A$49</c:f>
              <c:strCache>
                <c:ptCount val="5"/>
                <c:pt idx="0">
                  <c:v>Nedre grænse</c:v>
                </c:pt>
                <c:pt idx="1">
                  <c:v>Gns behov</c:v>
                </c:pt>
                <c:pt idx="2">
                  <c:v>Anbefaling</c:v>
                </c:pt>
                <c:pt idx="3">
                  <c:v>Indtag</c:v>
                </c:pt>
                <c:pt idx="4">
                  <c:v>Øvre grænse</c:v>
                </c:pt>
              </c:strCache>
            </c:strRef>
          </c:cat>
          <c:val>
            <c:numRef>
              <c:f>'Ark1'!$B$45:$B$49</c:f>
              <c:numCache>
                <c:formatCode>General</c:formatCode>
                <c:ptCount val="5"/>
                <c:pt idx="0">
                  <c:v>5</c:v>
                </c:pt>
                <c:pt idx="1">
                  <c:v>10</c:v>
                </c:pt>
                <c:pt idx="2">
                  <c:v>15</c:v>
                </c:pt>
                <c:pt idx="3">
                  <c:v>10</c:v>
                </c:pt>
                <c:pt idx="4">
                  <c:v>25</c:v>
                </c:pt>
              </c:numCache>
            </c:numRef>
          </c:val>
          <c:extLst>
            <c:ext xmlns:c16="http://schemas.microsoft.com/office/drawing/2014/chart" uri="{C3380CC4-5D6E-409C-BE32-E72D297353CC}">
              <c16:uniqueId val="{00000000-8222-41DD-9CC1-7F1099CEBEBD}"/>
            </c:ext>
          </c:extLst>
        </c:ser>
        <c:ser>
          <c:idx val="1"/>
          <c:order val="1"/>
          <c:tx>
            <c:strRef>
              <c:f>'Ark1'!$C$44</c:f>
              <c:strCache>
                <c:ptCount val="1"/>
                <c:pt idx="0">
                  <c:v>Post menupausale kvinder</c:v>
                </c:pt>
              </c:strCache>
            </c:strRef>
          </c:tx>
          <c:spPr>
            <a:solidFill>
              <a:srgbClr val="D4CB10"/>
            </a:solidFill>
            <a:ln>
              <a:solidFill>
                <a:srgbClr val="D4CB1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'Ark1'!$A$45:$A$49</c:f>
              <c:strCache>
                <c:ptCount val="5"/>
                <c:pt idx="0">
                  <c:v>Nedre grænse</c:v>
                </c:pt>
                <c:pt idx="1">
                  <c:v>Gns behov</c:v>
                </c:pt>
                <c:pt idx="2">
                  <c:v>Anbefaling</c:v>
                </c:pt>
                <c:pt idx="3">
                  <c:v>Indtag</c:v>
                </c:pt>
                <c:pt idx="4">
                  <c:v>Øvre grænse</c:v>
                </c:pt>
              </c:strCache>
            </c:strRef>
          </c:cat>
          <c:val>
            <c:numRef>
              <c:f>'Ark1'!$C$45:$C$49</c:f>
              <c:numCache>
                <c:formatCode>General</c:formatCode>
                <c:ptCount val="5"/>
                <c:pt idx="1">
                  <c:v>6</c:v>
                </c:pt>
                <c:pt idx="2">
                  <c:v>9</c:v>
                </c:pt>
              </c:numCache>
            </c:numRef>
          </c:val>
          <c:extLst>
            <c:ext xmlns:c16="http://schemas.microsoft.com/office/drawing/2014/chart" uri="{C3380CC4-5D6E-409C-BE32-E72D297353CC}">
              <c16:uniqueId val="{00000001-8222-41DD-9CC1-7F1099CEBEBD}"/>
            </c:ext>
          </c:extLst>
        </c:ser>
        <c:dLbls>
          <c:showLegendKey val="0"/>
          <c:showVal val="0"/>
          <c:showCatName val="0"/>
          <c:showSerName val="0"/>
          <c:showPercent val="0"/>
          <c:showBubbleSize val="0"/>
        </c:dLbls>
        <c:gapWidth val="219"/>
        <c:overlap val="-27"/>
        <c:axId val="967040592"/>
        <c:axId val="967041576"/>
      </c:barChart>
      <c:catAx>
        <c:axId val="96704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67041576"/>
        <c:crosses val="autoZero"/>
        <c:auto val="1"/>
        <c:lblAlgn val="ctr"/>
        <c:lblOffset val="100"/>
        <c:noMultiLvlLbl val="0"/>
      </c:catAx>
      <c:valAx>
        <c:axId val="967041576"/>
        <c:scaling>
          <c:orientation val="minMax"/>
          <c:max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67040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Selen,</a:t>
            </a:r>
            <a:r>
              <a:rPr lang="da-DK" sz="1600" baseline="0"/>
              <a:t> µg/dag</a:t>
            </a:r>
            <a:br>
              <a:rPr lang="da-DK" sz="1600" baseline="0"/>
            </a:br>
            <a:r>
              <a:rPr lang="da-DK" sz="1600" baseline="0"/>
              <a:t>Kvinder</a:t>
            </a:r>
            <a:endParaRPr lang="da-DK"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rgbClr val="A1173E"/>
            </a:solidFill>
            <a:ln>
              <a:solidFill>
                <a:srgbClr val="A1173E"/>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'Ark1'!$A$81:$A$85</c:f>
              <c:strCache>
                <c:ptCount val="5"/>
                <c:pt idx="0">
                  <c:v>Nedre grænse</c:v>
                </c:pt>
                <c:pt idx="1">
                  <c:v>Gns behov</c:v>
                </c:pt>
                <c:pt idx="2">
                  <c:v>Anbefaling</c:v>
                </c:pt>
                <c:pt idx="3">
                  <c:v>Indtag</c:v>
                </c:pt>
                <c:pt idx="4">
                  <c:v>Øvre grænse</c:v>
                </c:pt>
              </c:strCache>
            </c:strRef>
          </c:cat>
          <c:val>
            <c:numRef>
              <c:f>'Ark1'!$B$81:$B$85</c:f>
              <c:numCache>
                <c:formatCode>General</c:formatCode>
                <c:ptCount val="5"/>
                <c:pt idx="0">
                  <c:v>20</c:v>
                </c:pt>
                <c:pt idx="1">
                  <c:v>30</c:v>
                </c:pt>
                <c:pt idx="2">
                  <c:v>50</c:v>
                </c:pt>
                <c:pt idx="3">
                  <c:v>46</c:v>
                </c:pt>
                <c:pt idx="4">
                  <c:v>300</c:v>
                </c:pt>
              </c:numCache>
            </c:numRef>
          </c:val>
          <c:extLst>
            <c:ext xmlns:c16="http://schemas.microsoft.com/office/drawing/2014/chart" uri="{C3380CC4-5D6E-409C-BE32-E72D297353CC}">
              <c16:uniqueId val="{00000000-32DD-46C8-A3BD-28523350B62A}"/>
            </c:ext>
          </c:extLst>
        </c:ser>
        <c:dLbls>
          <c:dLblPos val="ctr"/>
          <c:showLegendKey val="0"/>
          <c:showVal val="1"/>
          <c:showCatName val="0"/>
          <c:showSerName val="0"/>
          <c:showPercent val="0"/>
          <c:showBubbleSize val="0"/>
        </c:dLbls>
        <c:gapWidth val="219"/>
        <c:overlap val="-27"/>
        <c:axId val="716045592"/>
        <c:axId val="716043952"/>
      </c:barChart>
      <c:catAx>
        <c:axId val="71604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716043952"/>
        <c:crosses val="autoZero"/>
        <c:auto val="1"/>
        <c:lblAlgn val="ctr"/>
        <c:lblOffset val="100"/>
        <c:noMultiLvlLbl val="0"/>
      </c:catAx>
      <c:valAx>
        <c:axId val="716043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716045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Selen,</a:t>
            </a:r>
            <a:r>
              <a:rPr lang="da-DK" sz="1600" baseline="0"/>
              <a:t> µg/dag</a:t>
            </a:r>
            <a:br>
              <a:rPr lang="da-DK" sz="1600" baseline="0"/>
            </a:br>
            <a:r>
              <a:rPr lang="da-DK" sz="1600" baseline="0"/>
              <a:t>Mænd</a:t>
            </a:r>
            <a:endParaRPr lang="da-DK"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5">
                <a:lumMod val="50000"/>
              </a:schemeClr>
            </a:solidFill>
            <a:ln>
              <a:solidFill>
                <a:schemeClr val="accent5">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'Ark1'!$A$89:$A$93</c:f>
              <c:strCache>
                <c:ptCount val="5"/>
                <c:pt idx="0">
                  <c:v>Nedre grænse</c:v>
                </c:pt>
                <c:pt idx="1">
                  <c:v>Gns behov</c:v>
                </c:pt>
                <c:pt idx="2">
                  <c:v>Anbefaling</c:v>
                </c:pt>
                <c:pt idx="3">
                  <c:v>Indtag</c:v>
                </c:pt>
                <c:pt idx="4">
                  <c:v>Øvre grænse</c:v>
                </c:pt>
              </c:strCache>
            </c:strRef>
          </c:cat>
          <c:val>
            <c:numRef>
              <c:f>'Ark1'!$B$89:$B$93</c:f>
              <c:numCache>
                <c:formatCode>General</c:formatCode>
                <c:ptCount val="5"/>
                <c:pt idx="0">
                  <c:v>20</c:v>
                </c:pt>
                <c:pt idx="1">
                  <c:v>35</c:v>
                </c:pt>
                <c:pt idx="2">
                  <c:v>60</c:v>
                </c:pt>
                <c:pt idx="3">
                  <c:v>61</c:v>
                </c:pt>
                <c:pt idx="4">
                  <c:v>300</c:v>
                </c:pt>
              </c:numCache>
            </c:numRef>
          </c:val>
          <c:extLst>
            <c:ext xmlns:c16="http://schemas.microsoft.com/office/drawing/2014/chart" uri="{C3380CC4-5D6E-409C-BE32-E72D297353CC}">
              <c16:uniqueId val="{00000000-B398-4A0F-9713-969152894499}"/>
            </c:ext>
          </c:extLst>
        </c:ser>
        <c:dLbls>
          <c:dLblPos val="inEnd"/>
          <c:showLegendKey val="0"/>
          <c:showVal val="1"/>
          <c:showCatName val="0"/>
          <c:showSerName val="0"/>
          <c:showPercent val="0"/>
          <c:showBubbleSize val="0"/>
        </c:dLbls>
        <c:gapWidth val="219"/>
        <c:overlap val="-27"/>
        <c:axId val="907736248"/>
        <c:axId val="907736904"/>
      </c:barChart>
      <c:catAx>
        <c:axId val="907736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crossAx val="907736904"/>
        <c:crosses val="autoZero"/>
        <c:auto val="1"/>
        <c:lblAlgn val="ctr"/>
        <c:lblOffset val="100"/>
        <c:noMultiLvlLbl val="0"/>
      </c:catAx>
      <c:valAx>
        <c:axId val="907736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07736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da-DK" sz="1600"/>
              <a:t>B12,</a:t>
            </a:r>
            <a:r>
              <a:rPr lang="da-DK" sz="1600" baseline="0"/>
              <a:t> µg/dag</a:t>
            </a:r>
            <a:endParaRPr lang="da-DK"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barDir val="col"/>
        <c:grouping val="clustered"/>
        <c:varyColors val="0"/>
        <c:ser>
          <c:idx val="0"/>
          <c:order val="0"/>
          <c:spPr>
            <a:solidFill>
              <a:schemeClr val="accent6">
                <a:lumMod val="75000"/>
              </a:schemeClr>
            </a:solidFill>
            <a:ln>
              <a:solidFill>
                <a:schemeClr val="accent6">
                  <a:lumMod val="75000"/>
                </a:schemeClr>
              </a:solidFill>
            </a:ln>
            <a:effectLst/>
          </c:spPr>
          <c:invertIfNegative val="0"/>
          <c:dPt>
            <c:idx val="3"/>
            <c:invertIfNegative val="0"/>
            <c:bubble3D val="0"/>
            <c:spPr>
              <a:solidFill>
                <a:srgbClr val="A1173E"/>
              </a:solidFill>
              <a:ln>
                <a:solidFill>
                  <a:srgbClr val="A1173E"/>
                </a:solidFill>
              </a:ln>
              <a:effectLst/>
            </c:spPr>
            <c:extLst>
              <c:ext xmlns:c16="http://schemas.microsoft.com/office/drawing/2014/chart" uri="{C3380CC4-5D6E-409C-BE32-E72D297353CC}">
                <c16:uniqueId val="{00000000-9B4F-4432-A8FC-460F78C9F449}"/>
              </c:ext>
            </c:extLst>
          </c:dPt>
          <c:dPt>
            <c:idx val="4"/>
            <c:invertIfNegative val="0"/>
            <c:bubble3D val="0"/>
            <c:spPr>
              <a:solidFill>
                <a:schemeClr val="accent5">
                  <a:lumMod val="50000"/>
                </a:schemeClr>
              </a:solidFill>
              <a:ln>
                <a:solidFill>
                  <a:schemeClr val="accent5">
                    <a:lumMod val="50000"/>
                  </a:schemeClr>
                </a:solidFill>
              </a:ln>
              <a:effectLst/>
            </c:spPr>
            <c:extLst>
              <c:ext xmlns:c16="http://schemas.microsoft.com/office/drawing/2014/chart" uri="{C3380CC4-5D6E-409C-BE32-E72D297353CC}">
                <c16:uniqueId val="{00000001-9B4F-4432-A8FC-460F78C9F449}"/>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da-DK"/>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'Ark1'!$A$114:$A$119</c:f>
              <c:strCache>
                <c:ptCount val="6"/>
                <c:pt idx="0">
                  <c:v>Nedre grænse</c:v>
                </c:pt>
                <c:pt idx="1">
                  <c:v>Gns behov</c:v>
                </c:pt>
                <c:pt idx="2">
                  <c:v>Anbefaling</c:v>
                </c:pt>
                <c:pt idx="3">
                  <c:v>Kvinders indtag</c:v>
                </c:pt>
                <c:pt idx="4">
                  <c:v>Mænds indtag</c:v>
                </c:pt>
                <c:pt idx="5">
                  <c:v>Øvre grænse</c:v>
                </c:pt>
              </c:strCache>
            </c:strRef>
          </c:cat>
          <c:val>
            <c:numRef>
              <c:f>'Ark1'!$B$114:$B$119</c:f>
              <c:numCache>
                <c:formatCode>General</c:formatCode>
                <c:ptCount val="6"/>
                <c:pt idx="0">
                  <c:v>1</c:v>
                </c:pt>
                <c:pt idx="1">
                  <c:v>1.4</c:v>
                </c:pt>
                <c:pt idx="2">
                  <c:v>2</c:v>
                </c:pt>
                <c:pt idx="3">
                  <c:v>5.6</c:v>
                </c:pt>
                <c:pt idx="4">
                  <c:v>8</c:v>
                </c:pt>
              </c:numCache>
            </c:numRef>
          </c:val>
          <c:extLst>
            <c:ext xmlns:c16="http://schemas.microsoft.com/office/drawing/2014/chart" uri="{C3380CC4-5D6E-409C-BE32-E72D297353CC}">
              <c16:uniqueId val="{00000000-A0FD-464A-AC43-081C2A27A8E0}"/>
            </c:ext>
          </c:extLst>
        </c:ser>
        <c:dLbls>
          <c:dLblPos val="inEnd"/>
          <c:showLegendKey val="0"/>
          <c:showVal val="1"/>
          <c:showCatName val="0"/>
          <c:showSerName val="0"/>
          <c:showPercent val="0"/>
          <c:showBubbleSize val="0"/>
        </c:dLbls>
        <c:gapWidth val="219"/>
        <c:overlap val="-27"/>
        <c:axId val="972949664"/>
        <c:axId val="972948352"/>
      </c:barChart>
      <c:catAx>
        <c:axId val="97294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972948352"/>
        <c:crosses val="autoZero"/>
        <c:auto val="1"/>
        <c:lblAlgn val="ctr"/>
        <c:lblOffset val="100"/>
        <c:noMultiLvlLbl val="0"/>
      </c:catAx>
      <c:valAx>
        <c:axId val="972948352"/>
        <c:scaling>
          <c:orientation val="minMax"/>
          <c:max val="8"/>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972949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1" y="0"/>
            <a:ext cx="2889938" cy="489374"/>
          </a:xfrm>
          <a:prstGeom prst="rect">
            <a:avLst/>
          </a:prstGeom>
        </p:spPr>
        <p:txBody>
          <a:bodyPr vert="horz" lIns="90443" tIns="45222" rIns="90443" bIns="45222" rtlCol="0"/>
          <a:lstStyle>
            <a:lvl1pPr algn="l">
              <a:defRPr sz="1200"/>
            </a:lvl1pPr>
          </a:lstStyle>
          <a:p>
            <a:endParaRPr lang="da-DK"/>
          </a:p>
        </p:txBody>
      </p:sp>
      <p:sp>
        <p:nvSpPr>
          <p:cNvPr id="3" name="Pladsholder til dato 2"/>
          <p:cNvSpPr>
            <a:spLocks noGrp="1"/>
          </p:cNvSpPr>
          <p:nvPr>
            <p:ph type="dt" idx="1"/>
          </p:nvPr>
        </p:nvSpPr>
        <p:spPr>
          <a:xfrm>
            <a:off x="3777607" y="0"/>
            <a:ext cx="2889938" cy="489374"/>
          </a:xfrm>
          <a:prstGeom prst="rect">
            <a:avLst/>
          </a:prstGeom>
        </p:spPr>
        <p:txBody>
          <a:bodyPr vert="horz" lIns="90443" tIns="45222" rIns="90443" bIns="45222" rtlCol="0"/>
          <a:lstStyle>
            <a:lvl1pPr algn="r">
              <a:defRPr sz="1200"/>
            </a:lvl1pPr>
          </a:lstStyle>
          <a:p>
            <a:fld id="{F1EC01F1-2D3B-41B7-A0E6-9228910B8D6D}" type="datetimeFigureOut">
              <a:rPr lang="da-DK" smtClean="0"/>
              <a:t>23-08-2023</a:t>
            </a:fld>
            <a:endParaRPr lang="da-DK"/>
          </a:p>
        </p:txBody>
      </p:sp>
      <p:sp>
        <p:nvSpPr>
          <p:cNvPr id="4" name="Pladsholder til slidebillede 3"/>
          <p:cNvSpPr>
            <a:spLocks noGrp="1" noRot="1" noChangeAspect="1"/>
          </p:cNvSpPr>
          <p:nvPr>
            <p:ph type="sldImg" idx="2"/>
          </p:nvPr>
        </p:nvSpPr>
        <p:spPr>
          <a:xfrm>
            <a:off x="409575" y="1219200"/>
            <a:ext cx="5849938" cy="3290888"/>
          </a:xfrm>
          <a:prstGeom prst="rect">
            <a:avLst/>
          </a:prstGeom>
          <a:noFill/>
          <a:ln w="12700">
            <a:solidFill>
              <a:prstClr val="black"/>
            </a:solidFill>
          </a:ln>
        </p:spPr>
        <p:txBody>
          <a:bodyPr vert="horz" lIns="90443" tIns="45222" rIns="90443" bIns="45222" rtlCol="0" anchor="ctr"/>
          <a:lstStyle/>
          <a:p>
            <a:endParaRPr lang="da-DK"/>
          </a:p>
        </p:txBody>
      </p:sp>
      <p:sp>
        <p:nvSpPr>
          <p:cNvPr id="5" name="Pladsholder til noter 4"/>
          <p:cNvSpPr>
            <a:spLocks noGrp="1"/>
          </p:cNvSpPr>
          <p:nvPr>
            <p:ph type="body" sz="quarter" idx="3"/>
          </p:nvPr>
        </p:nvSpPr>
        <p:spPr>
          <a:xfrm>
            <a:off x="666909" y="4693920"/>
            <a:ext cx="5335270" cy="3840480"/>
          </a:xfrm>
          <a:prstGeom prst="rect">
            <a:avLst/>
          </a:prstGeom>
        </p:spPr>
        <p:txBody>
          <a:bodyPr vert="horz" lIns="90443" tIns="45222" rIns="90443" bIns="45222"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1" y="9264228"/>
            <a:ext cx="2889938" cy="489373"/>
          </a:xfrm>
          <a:prstGeom prst="rect">
            <a:avLst/>
          </a:prstGeom>
        </p:spPr>
        <p:txBody>
          <a:bodyPr vert="horz" lIns="90443" tIns="45222" rIns="90443" bIns="45222" rtlCol="0" anchor="b"/>
          <a:lstStyle>
            <a:lvl1pPr algn="l">
              <a:defRPr sz="1200"/>
            </a:lvl1pPr>
          </a:lstStyle>
          <a:p>
            <a:endParaRPr lang="da-DK"/>
          </a:p>
        </p:txBody>
      </p:sp>
      <p:sp>
        <p:nvSpPr>
          <p:cNvPr id="7" name="Pladsholder til slidenummer 6"/>
          <p:cNvSpPr>
            <a:spLocks noGrp="1"/>
          </p:cNvSpPr>
          <p:nvPr>
            <p:ph type="sldNum" sz="quarter" idx="5"/>
          </p:nvPr>
        </p:nvSpPr>
        <p:spPr>
          <a:xfrm>
            <a:off x="3777607" y="9264228"/>
            <a:ext cx="2889938" cy="489373"/>
          </a:xfrm>
          <a:prstGeom prst="rect">
            <a:avLst/>
          </a:prstGeom>
        </p:spPr>
        <p:txBody>
          <a:bodyPr vert="horz" lIns="90443" tIns="45222" rIns="90443" bIns="45222" rtlCol="0" anchor="b"/>
          <a:lstStyle>
            <a:lvl1pPr algn="r">
              <a:defRPr sz="1200"/>
            </a:lvl1pPr>
          </a:lstStyle>
          <a:p>
            <a:fld id="{63E56C28-E5B7-49D0-902F-3EB76BEB3610}" type="slidenum">
              <a:rPr lang="da-DK" smtClean="0"/>
              <a:t>‹nr.›</a:t>
            </a:fld>
            <a:endParaRPr lang="da-DK"/>
          </a:p>
        </p:txBody>
      </p:sp>
    </p:spTree>
    <p:extLst>
      <p:ext uri="{BB962C8B-B14F-4D97-AF65-F5344CB8AC3E}">
        <p14:creationId xmlns:p14="http://schemas.microsoft.com/office/powerpoint/2010/main" val="143840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2</a:t>
            </a:fld>
            <a:endParaRPr lang="da-DK"/>
          </a:p>
        </p:txBody>
      </p:sp>
    </p:spTree>
    <p:extLst>
      <p:ext uri="{BB962C8B-B14F-4D97-AF65-F5344CB8AC3E}">
        <p14:creationId xmlns:p14="http://schemas.microsoft.com/office/powerpoint/2010/main" val="2572222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latin typeface="Calibri" panose="020F0502020204030204" pitchFamily="34" charset="0"/>
                <a:ea typeface="Calibri" panose="020F0502020204030204" pitchFamily="34" charset="0"/>
                <a:cs typeface="Times New Roman" panose="02020603050405020304" pitchFamily="18" charset="0"/>
              </a:rPr>
              <a:t>Der er set en øget forekomst af D-vitaminmangel hos pt med lavt stofskifte (HT). D-vitaminmangel kan give symptomer som f.eks. træthed og ondt i musklerne.</a:t>
            </a:r>
            <a:endParaRPr lang="da-DK" dirty="0"/>
          </a:p>
          <a:p>
            <a:r>
              <a:rPr lang="da-DK" dirty="0"/>
              <a:t>Tal for voksne kvinder/mænd i µg per dag. </a:t>
            </a:r>
          </a:p>
          <a:p>
            <a:r>
              <a:rPr lang="da-DK" dirty="0"/>
              <a:t>57 % af vitamin D indtag stammer fra fisk. (danskernes kostvaner 2011-2013) Fisk er den eneste rigtig gode kilde til D-vitamin</a:t>
            </a:r>
          </a:p>
          <a:p>
            <a:endParaRPr lang="da-DK" dirty="0"/>
          </a:p>
          <a:p>
            <a:r>
              <a:rPr lang="da-DK" dirty="0"/>
              <a:t>For meget og for lidt. For vitaminer og mineraler gælder det at det hverken er godt at få for meget og for lidt af dem. Der findes en nedre og øvre grænser for indtaget.</a:t>
            </a:r>
          </a:p>
        </p:txBody>
      </p:sp>
      <p:sp>
        <p:nvSpPr>
          <p:cNvPr id="4" name="Pladsholder til slidenummer 3"/>
          <p:cNvSpPr>
            <a:spLocks noGrp="1"/>
          </p:cNvSpPr>
          <p:nvPr>
            <p:ph type="sldNum" sz="quarter" idx="5"/>
          </p:nvPr>
        </p:nvSpPr>
        <p:spPr/>
        <p:txBody>
          <a:bodyPr/>
          <a:lstStyle/>
          <a:p>
            <a:fld id="{63E56C28-E5B7-49D0-902F-3EB76BEB3610}" type="slidenum">
              <a:rPr lang="da-DK" smtClean="0"/>
              <a:t>11</a:t>
            </a:fld>
            <a:endParaRPr lang="da-DK"/>
          </a:p>
        </p:txBody>
      </p:sp>
    </p:spTree>
    <p:extLst>
      <p:ext uri="{BB962C8B-B14F-4D97-AF65-F5344CB8AC3E}">
        <p14:creationId xmlns:p14="http://schemas.microsoft.com/office/powerpoint/2010/main" val="2007835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b="1" dirty="0">
                <a:latin typeface="Calibri,Bold"/>
              </a:rPr>
              <a:t>Jern</a:t>
            </a:r>
            <a:r>
              <a:rPr lang="da-DK" dirty="0">
                <a:latin typeface="Calibri,Bold"/>
              </a:rPr>
              <a:t>. </a:t>
            </a:r>
            <a:r>
              <a:rPr lang="da-DK" sz="1800" dirty="0">
                <a:latin typeface="Calibri" panose="020F0502020204030204" pitchFamily="34" charset="0"/>
                <a:ea typeface="Calibri" panose="020F0502020204030204" pitchFamily="34" charset="0"/>
                <a:cs typeface="Times New Roman" panose="02020603050405020304" pitchFamily="18" charset="0"/>
              </a:rPr>
              <a:t>Jern er nødvendig for produktionen af stofskiftehormoner, og jernmangel kan derfor føre til nedsat produktion af stofskiftehormoner (Hu et al, 2017). Desuden kan jernmangel medføre anæmi, som kan give nogle af de samme symptomer som lavt stofskifte (f.eks. træthed). </a:t>
            </a:r>
            <a:endParaRPr lang="da-DK" dirty="0">
              <a:latin typeface="Calibri,Bold"/>
            </a:endParaRPr>
          </a:p>
          <a:p>
            <a:pPr defTabSz="904433">
              <a:defRPr/>
            </a:pPr>
            <a:r>
              <a:rPr lang="da-DK" dirty="0">
                <a:latin typeface="Calibri,Bold"/>
              </a:rPr>
              <a:t>Kvinder ligger i underkanten i forhold til anbefaling. Nogle pt med lavt stofskifte har jernmangel.</a:t>
            </a:r>
            <a:endParaRPr lang="da-DK" b="0" dirty="0"/>
          </a:p>
          <a:p>
            <a:pPr defTabSz="904433">
              <a:defRPr/>
            </a:pPr>
            <a:r>
              <a:rPr lang="da-DK" b="0" i="0" dirty="0">
                <a:solidFill>
                  <a:srgbClr val="282828"/>
                </a:solidFill>
                <a:effectLst/>
                <a:latin typeface="Titillium Web" panose="00000500000000000000" pitchFamily="2" charset="0"/>
              </a:rPr>
              <a:t>Symptomerne på jernmangel er bl.a. træthed, hovedpine, synsforstyrrelser. Diagnosen jernmangel stiller man ved hjælp af en blodprøve (plasma-ferritin) (sundhed.dk)</a:t>
            </a:r>
          </a:p>
          <a:p>
            <a:pPr defTabSz="904433">
              <a:defRPr/>
            </a:pPr>
            <a:endParaRPr lang="da-DK" b="0" i="0" dirty="0">
              <a:solidFill>
                <a:srgbClr val="282828"/>
              </a:solidFill>
              <a:effectLst/>
              <a:latin typeface="Titillium Web" panose="00000500000000000000" pitchFamily="2" charset="0"/>
            </a:endParaRPr>
          </a:p>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12</a:t>
            </a:fld>
            <a:endParaRPr lang="da-DK"/>
          </a:p>
        </p:txBody>
      </p:sp>
    </p:spTree>
    <p:extLst>
      <p:ext uri="{BB962C8B-B14F-4D97-AF65-F5344CB8AC3E}">
        <p14:creationId xmlns:p14="http://schemas.microsoft.com/office/powerpoint/2010/main" val="2377597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latin typeface="Calibri" panose="020F0502020204030204" pitchFamily="34" charset="0"/>
                <a:ea typeface="Calibri" panose="020F0502020204030204" pitchFamily="34" charset="0"/>
                <a:cs typeface="Times New Roman" panose="02020603050405020304" pitchFamily="18" charset="0"/>
              </a:rPr>
              <a:t>Selen indgår f.eks. i enzymerne D1, D2 og D3 (</a:t>
            </a:r>
            <a:r>
              <a:rPr lang="da-DK" sz="1800" dirty="0" err="1">
                <a:latin typeface="Calibri" panose="020F0502020204030204" pitchFamily="34" charset="0"/>
                <a:ea typeface="Calibri" panose="020F0502020204030204" pitchFamily="34" charset="0"/>
                <a:cs typeface="Times New Roman" panose="02020603050405020304" pitchFamily="18" charset="0"/>
              </a:rPr>
              <a:t>Deiodinaserne</a:t>
            </a:r>
            <a:r>
              <a:rPr lang="da-DK" sz="1800" dirty="0">
                <a:latin typeface="Calibri" panose="020F0502020204030204" pitchFamily="34" charset="0"/>
                <a:ea typeface="Calibri" panose="020F0502020204030204" pitchFamily="34" charset="0"/>
                <a:cs typeface="Times New Roman" panose="02020603050405020304" pitchFamily="18" charset="0"/>
              </a:rPr>
              <a:t>), som er med til at omdanne T4 til T3. Selenmangel øger risikoen for at få lavt stofskifte.</a:t>
            </a:r>
            <a:endParaRPr lang="da-DK" dirty="0"/>
          </a:p>
          <a:p>
            <a:r>
              <a:rPr lang="da-DK" dirty="0"/>
              <a:t>Tal for voksne kvinder/mænd i µg per dag.</a:t>
            </a:r>
          </a:p>
          <a:p>
            <a:r>
              <a:rPr lang="da-DK" dirty="0"/>
              <a:t>91 % af selenindtaget stammer fra fødevaregrupperne i den grønne boks (danskernes kostvaner 2011-2013)</a:t>
            </a:r>
          </a:p>
          <a:p>
            <a:endParaRPr lang="da-DK" dirty="0"/>
          </a:p>
          <a:p>
            <a:r>
              <a:rPr lang="da-DK" dirty="0"/>
              <a:t>Har patienter med lavt stofskifte gavn af Selen tilskud?</a:t>
            </a:r>
          </a:p>
          <a:p>
            <a:pPr defTabSz="904433">
              <a:defRPr/>
            </a:pPr>
            <a:r>
              <a:rPr lang="da-DK" b="0" dirty="0"/>
              <a:t>Der foregår et studie hvor det undersøges om selen tilskud påvirker livskvaliteten hos pt med lavt stofskifte. Resultater ikke fremme endnu.</a:t>
            </a:r>
          </a:p>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13</a:t>
            </a:fld>
            <a:endParaRPr lang="da-DK"/>
          </a:p>
        </p:txBody>
      </p:sp>
    </p:spTree>
    <p:extLst>
      <p:ext uri="{BB962C8B-B14F-4D97-AF65-F5344CB8AC3E}">
        <p14:creationId xmlns:p14="http://schemas.microsoft.com/office/powerpoint/2010/main" val="1207765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latin typeface="Calibri" panose="020F0502020204030204" pitchFamily="34" charset="0"/>
                <a:ea typeface="Calibri" panose="020F0502020204030204" pitchFamily="34" charset="0"/>
                <a:cs typeface="Times New Roman" panose="02020603050405020304" pitchFamily="18" charset="0"/>
              </a:rPr>
              <a:t>Mennesker med autoimmunt betinget lavt stofskifte er i øget risiko for B12 mangel, pga. samtidig anden autoimmun sygdom som f.eks. perniciøs anæmi eller atrofisk gastritis (</a:t>
            </a:r>
            <a:r>
              <a:rPr lang="da-DK" sz="1800" dirty="0" err="1">
                <a:latin typeface="Calibri" panose="020F0502020204030204" pitchFamily="34" charset="0"/>
                <a:ea typeface="Calibri" panose="020F0502020204030204" pitchFamily="34" charset="0"/>
                <a:cs typeface="Times New Roman" panose="02020603050405020304" pitchFamily="18" charset="0"/>
              </a:rPr>
              <a:t>Mikulska</a:t>
            </a:r>
            <a:r>
              <a:rPr lang="da-DK" sz="1800" dirty="0">
                <a:latin typeface="Calibri" panose="020F0502020204030204" pitchFamily="34" charset="0"/>
                <a:ea typeface="Calibri" panose="020F0502020204030204" pitchFamily="34" charset="0"/>
                <a:cs typeface="Times New Roman" panose="02020603050405020304" pitchFamily="18" charset="0"/>
              </a:rPr>
              <a:t>). Symptomerne på B12 mangel kan minde om symptomerne ved lavt stofskifte. </a:t>
            </a:r>
            <a:endParaRPr lang="da-DK" dirty="0"/>
          </a:p>
          <a:p>
            <a:r>
              <a:rPr lang="da-DK" dirty="0"/>
              <a:t>Tal for voksne kvinder/mænd i µg per dag.</a:t>
            </a:r>
          </a:p>
          <a:p>
            <a:r>
              <a:rPr lang="da-DK" dirty="0"/>
              <a:t>Ingen øvre grænse for B12 – vandopløseligt vitamin. Overskydende udskilles.</a:t>
            </a:r>
          </a:p>
        </p:txBody>
      </p:sp>
      <p:sp>
        <p:nvSpPr>
          <p:cNvPr id="4" name="Pladsholder til slidenummer 3"/>
          <p:cNvSpPr>
            <a:spLocks noGrp="1"/>
          </p:cNvSpPr>
          <p:nvPr>
            <p:ph type="sldNum" sz="quarter" idx="5"/>
          </p:nvPr>
        </p:nvSpPr>
        <p:spPr/>
        <p:txBody>
          <a:bodyPr/>
          <a:lstStyle/>
          <a:p>
            <a:fld id="{63E56C28-E5B7-49D0-902F-3EB76BEB3610}" type="slidenum">
              <a:rPr lang="da-DK" smtClean="0"/>
              <a:t>14</a:t>
            </a:fld>
            <a:endParaRPr lang="da-DK"/>
          </a:p>
        </p:txBody>
      </p:sp>
    </p:spTree>
    <p:extLst>
      <p:ext uri="{BB962C8B-B14F-4D97-AF65-F5344CB8AC3E}">
        <p14:creationId xmlns:p14="http://schemas.microsoft.com/office/powerpoint/2010/main" val="69716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D0D0D"/>
                </a:solidFill>
                <a:effectLst/>
                <a:latin typeface="Nunito" pitchFamily="2" charset="0"/>
              </a:rPr>
              <a:t>Et ubehandlet lavt stofskifte er som regel forbundet med en mindre vægtøgning på 3-5 kg.</a:t>
            </a:r>
          </a:p>
          <a:p>
            <a:r>
              <a:rPr lang="da-DK" b="0" i="0" dirty="0">
                <a:solidFill>
                  <a:srgbClr val="0D0D0D"/>
                </a:solidFill>
                <a:effectLst/>
                <a:latin typeface="Nunito" pitchFamily="2" charset="0"/>
              </a:rPr>
              <a:t>Hvilke faktorer spiller ind på vægten? Indtag, bevægelse, gener, sygdom, medicin</a:t>
            </a:r>
            <a:endParaRPr lang="da-DK" dirty="0"/>
          </a:p>
          <a:p>
            <a:r>
              <a:rPr lang="da-DK" dirty="0"/>
              <a:t>Hvor lægges fokus? På vægt? På sundhed? Hvor kan du selv gøre noget? </a:t>
            </a:r>
          </a:p>
          <a:p>
            <a:r>
              <a:rPr lang="da-DK" dirty="0"/>
              <a:t>Arbejde med succeskriterier. Hvad sker der når man sætter sig et mål om at tabe sig?</a:t>
            </a:r>
          </a:p>
          <a:p>
            <a:r>
              <a:rPr lang="da-DK" dirty="0"/>
              <a:t>I vejen kommune er 62,4 % overvægtige (Den nationale sundhedsprofil 2021) I 2010 var tallet 51,3 %</a:t>
            </a:r>
          </a:p>
        </p:txBody>
      </p:sp>
      <p:sp>
        <p:nvSpPr>
          <p:cNvPr id="4" name="Pladsholder til slidenummer 3"/>
          <p:cNvSpPr>
            <a:spLocks noGrp="1"/>
          </p:cNvSpPr>
          <p:nvPr>
            <p:ph type="sldNum" sz="quarter" idx="5"/>
          </p:nvPr>
        </p:nvSpPr>
        <p:spPr/>
        <p:txBody>
          <a:bodyPr/>
          <a:lstStyle/>
          <a:p>
            <a:fld id="{63E56C28-E5B7-49D0-902F-3EB76BEB3610}" type="slidenum">
              <a:rPr lang="da-DK" smtClean="0"/>
              <a:t>15</a:t>
            </a:fld>
            <a:endParaRPr lang="da-DK"/>
          </a:p>
        </p:txBody>
      </p:sp>
    </p:spTree>
    <p:extLst>
      <p:ext uri="{BB962C8B-B14F-4D97-AF65-F5344CB8AC3E}">
        <p14:creationId xmlns:p14="http://schemas.microsoft.com/office/powerpoint/2010/main" val="3656333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antiinflammatorisk kost? </a:t>
            </a:r>
          </a:p>
          <a:p>
            <a:pPr marL="169581" indent="-169581">
              <a:buFontTx/>
              <a:buChar char="-"/>
            </a:pPr>
            <a:r>
              <a:rPr lang="da-DK" dirty="0"/>
              <a:t>Omega-3 fedtsyrer (Makrel, sild, hellefisk, valnødder, rapsolie, hørfrø)</a:t>
            </a:r>
          </a:p>
          <a:p>
            <a:pPr marL="169581" indent="-169581">
              <a:buFontTx/>
              <a:buChar char="-"/>
            </a:pPr>
            <a:r>
              <a:rPr lang="da-DK" dirty="0"/>
              <a:t>MUFA (Oliven, avokado, hasselnødder, mandler, cashewnødder</a:t>
            </a:r>
          </a:p>
          <a:p>
            <a:pPr marL="169581" indent="-169581">
              <a:buFontTx/>
              <a:buChar char="-"/>
            </a:pPr>
            <a:r>
              <a:rPr lang="da-DK" dirty="0"/>
              <a:t>Frugt og grønt (bl.a. pga. antioxidanterne, kostfibre, lav kalorietæthed, langsomme kulhydrater) ORAC – Oxygen </a:t>
            </a:r>
            <a:r>
              <a:rPr lang="da-DK" dirty="0" err="1"/>
              <a:t>Radical</a:t>
            </a:r>
            <a:r>
              <a:rPr lang="da-DK" dirty="0"/>
              <a:t> </a:t>
            </a:r>
            <a:r>
              <a:rPr lang="da-DK" dirty="0" err="1"/>
              <a:t>Absorbance</a:t>
            </a:r>
            <a:r>
              <a:rPr lang="da-DK" dirty="0"/>
              <a:t> </a:t>
            </a:r>
            <a:r>
              <a:rPr lang="da-DK" dirty="0" err="1"/>
              <a:t>Capacity</a:t>
            </a:r>
            <a:endParaRPr lang="da-DK" dirty="0"/>
          </a:p>
          <a:p>
            <a:pPr marL="169581" indent="-169581">
              <a:buFontTx/>
              <a:buChar char="-"/>
            </a:pPr>
            <a:r>
              <a:rPr lang="da-DK" dirty="0"/>
              <a:t>Syrnede mejeriprodukter (</a:t>
            </a:r>
            <a:r>
              <a:rPr lang="da-DK" dirty="0" err="1"/>
              <a:t>probiotika</a:t>
            </a:r>
            <a:r>
              <a:rPr lang="da-DK" dirty="0"/>
              <a:t>, godt for tarmflora)</a:t>
            </a:r>
          </a:p>
          <a:p>
            <a:pPr marL="169581" indent="-169581">
              <a:buFontTx/>
              <a:buChar char="-"/>
            </a:pPr>
            <a:r>
              <a:rPr lang="da-DK" dirty="0"/>
              <a:t>Fuldkorn</a:t>
            </a:r>
          </a:p>
          <a:p>
            <a:pPr marL="169581" indent="-169581">
              <a:buFontTx/>
              <a:buChar char="-"/>
            </a:pPr>
            <a:r>
              <a:rPr lang="da-DK" dirty="0"/>
              <a:t>Ingefær, gurkemeje, hvidløg</a:t>
            </a:r>
          </a:p>
          <a:p>
            <a:pPr marL="169581" indent="-169581">
              <a:buFontTx/>
              <a:buChar char="-"/>
            </a:pPr>
            <a:endParaRPr lang="da-DK" dirty="0"/>
          </a:p>
          <a:p>
            <a:r>
              <a:rPr lang="da-DK" dirty="0"/>
              <a:t>Fravalg</a:t>
            </a:r>
          </a:p>
          <a:p>
            <a:pPr marL="169581" indent="-169581">
              <a:buFontTx/>
              <a:buChar char="-"/>
            </a:pPr>
            <a:r>
              <a:rPr lang="da-DK" dirty="0"/>
              <a:t>Sukker, tilsætningsstoffer, pesticider, alkohol, evt. intolerancer, for højt indtag af mættede fedtsyrer og omega-6 (tidselolie, vindruekerneolie, solsikkeolie, majsolie), </a:t>
            </a:r>
          </a:p>
          <a:p>
            <a:pPr marL="169581" indent="-169581">
              <a:buFontTx/>
              <a:buChar char="-"/>
            </a:pPr>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16</a:t>
            </a:fld>
            <a:endParaRPr lang="da-DK"/>
          </a:p>
        </p:txBody>
      </p:sp>
    </p:spTree>
    <p:extLst>
      <p:ext uri="{BB962C8B-B14F-4D97-AF65-F5344CB8AC3E}">
        <p14:creationId xmlns:p14="http://schemas.microsoft.com/office/powerpoint/2010/main" val="3336330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er en sund kost? Følge fødevarestyrelsens 7 officielle kostråd – gælder for at alle over 2 år.</a:t>
            </a:r>
          </a:p>
          <a:p>
            <a:r>
              <a:rPr lang="da-DK" dirty="0"/>
              <a:t>Kender I dem?</a:t>
            </a:r>
          </a:p>
          <a:p>
            <a:endParaRPr lang="da-DK" dirty="0"/>
          </a:p>
          <a:p>
            <a:r>
              <a:rPr lang="da-DK" dirty="0"/>
              <a:t>Vi får livsvigtige vitaminer og mineraler fra de fødevarer vi spiser. Hver fødevaregruppe er rige på bestemte vitaminer og mineraler.</a:t>
            </a:r>
          </a:p>
          <a:p>
            <a:r>
              <a:rPr lang="da-DK" dirty="0"/>
              <a:t>Ved at spise varieret – dvs. at få noget fra hver af de forskellige fødevaregrupper, får vi også dækket vores behov for vitaminer og mineraler. </a:t>
            </a:r>
          </a:p>
          <a:p>
            <a:r>
              <a:rPr lang="da-DK" dirty="0"/>
              <a:t>F.eks. Fulkornsprodukter, mejeriprodukter, fisk er eksempler på fødevaregrupper som er rige på bestemte næringsstoffer.</a:t>
            </a:r>
          </a:p>
        </p:txBody>
      </p:sp>
      <p:sp>
        <p:nvSpPr>
          <p:cNvPr id="4" name="Pladsholder til slidenummer 3"/>
          <p:cNvSpPr>
            <a:spLocks noGrp="1"/>
          </p:cNvSpPr>
          <p:nvPr>
            <p:ph type="sldNum" sz="quarter" idx="5"/>
          </p:nvPr>
        </p:nvSpPr>
        <p:spPr/>
        <p:txBody>
          <a:bodyPr/>
          <a:lstStyle/>
          <a:p>
            <a:fld id="{63E56C28-E5B7-49D0-902F-3EB76BEB3610}" type="slidenum">
              <a:rPr lang="da-DK" smtClean="0"/>
              <a:t>17</a:t>
            </a:fld>
            <a:endParaRPr lang="da-DK"/>
          </a:p>
        </p:txBody>
      </p:sp>
    </p:spTree>
    <p:extLst>
      <p:ext uri="{BB962C8B-B14F-4D97-AF65-F5344CB8AC3E}">
        <p14:creationId xmlns:p14="http://schemas.microsoft.com/office/powerpoint/2010/main" val="3957673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18</a:t>
            </a:fld>
            <a:endParaRPr lang="da-DK"/>
          </a:p>
        </p:txBody>
      </p:sp>
    </p:spTree>
    <p:extLst>
      <p:ext uri="{BB962C8B-B14F-4D97-AF65-F5344CB8AC3E}">
        <p14:creationId xmlns:p14="http://schemas.microsoft.com/office/powerpoint/2010/main" val="380692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19</a:t>
            </a:fld>
            <a:endParaRPr lang="da-DK"/>
          </a:p>
        </p:txBody>
      </p:sp>
    </p:spTree>
    <p:extLst>
      <p:ext uri="{BB962C8B-B14F-4D97-AF65-F5344CB8AC3E}">
        <p14:creationId xmlns:p14="http://schemas.microsoft.com/office/powerpoint/2010/main" val="2619683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Øget forekomst af </a:t>
            </a:r>
            <a:r>
              <a:rPr lang="da-DK" dirty="0" err="1"/>
              <a:t>cølikai</a:t>
            </a:r>
            <a:r>
              <a:rPr lang="da-DK" dirty="0"/>
              <a:t> hos pt med lavt stofskifte (</a:t>
            </a:r>
            <a:r>
              <a:rPr lang="da-DK" dirty="0" err="1"/>
              <a:t>Hashimotos</a:t>
            </a:r>
            <a:r>
              <a:rPr lang="da-DK" dirty="0"/>
              <a:t>). Begge autoimmune sygdomme (</a:t>
            </a:r>
            <a:r>
              <a:rPr lang="da-DK" dirty="0" err="1"/>
              <a:t>Liontiris</a:t>
            </a:r>
            <a:r>
              <a:rPr lang="da-DK" dirty="0"/>
              <a:t>, 2017)</a:t>
            </a:r>
          </a:p>
          <a:p>
            <a:endParaRPr lang="da-DK" dirty="0"/>
          </a:p>
          <a:p>
            <a:r>
              <a:rPr lang="da-DK" dirty="0"/>
              <a:t>Der er lavet studier, som undersøger om patienter med både cøliaki og </a:t>
            </a:r>
            <a:r>
              <a:rPr lang="da-DK" dirty="0" err="1"/>
              <a:t>Hashimotos</a:t>
            </a:r>
            <a:r>
              <a:rPr lang="da-DK" dirty="0"/>
              <a:t>, forbedrer markørerne ved for lavt stofskifte, når de spiser glutenfrit. Der er ikke lavet studier, som undersøger glutenfri kost hos </a:t>
            </a:r>
            <a:r>
              <a:rPr lang="da-DK" dirty="0" err="1"/>
              <a:t>patieter</a:t>
            </a:r>
            <a:r>
              <a:rPr lang="da-DK" dirty="0"/>
              <a:t> med lavt stofskifte UDEN samtidig CD.</a:t>
            </a:r>
          </a:p>
        </p:txBody>
      </p:sp>
      <p:sp>
        <p:nvSpPr>
          <p:cNvPr id="4" name="Pladsholder til slidenummer 3"/>
          <p:cNvSpPr>
            <a:spLocks noGrp="1"/>
          </p:cNvSpPr>
          <p:nvPr>
            <p:ph type="sldNum" sz="quarter" idx="5"/>
          </p:nvPr>
        </p:nvSpPr>
        <p:spPr/>
        <p:txBody>
          <a:bodyPr/>
          <a:lstStyle/>
          <a:p>
            <a:fld id="{63E56C28-E5B7-49D0-902F-3EB76BEB3610}" type="slidenum">
              <a:rPr lang="da-DK" smtClean="0"/>
              <a:t>20</a:t>
            </a:fld>
            <a:endParaRPr lang="da-DK"/>
          </a:p>
        </p:txBody>
      </p:sp>
    </p:spTree>
    <p:extLst>
      <p:ext uri="{BB962C8B-B14F-4D97-AF65-F5344CB8AC3E}">
        <p14:creationId xmlns:p14="http://schemas.microsoft.com/office/powerpoint/2010/main" val="356643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 sidste to gange har vi været omkring det mentale – I dag skal vi snakke om livsstilfaktorer</a:t>
            </a:r>
          </a:p>
          <a:p>
            <a:endParaRPr lang="da-DK" dirty="0"/>
          </a:p>
          <a:p>
            <a:pPr algn="l"/>
            <a:r>
              <a:rPr lang="da-DK" b="1" i="0" dirty="0">
                <a:solidFill>
                  <a:srgbClr val="002034"/>
                </a:solidFill>
                <a:effectLst/>
                <a:latin typeface="Raleway" pitchFamily="2" charset="0"/>
              </a:rPr>
              <a:t>Udmeldinger om alkohol fra SST marts 2022</a:t>
            </a:r>
          </a:p>
          <a:p>
            <a:pPr algn="l"/>
            <a:r>
              <a:rPr lang="da-DK" b="0" i="0" dirty="0">
                <a:solidFill>
                  <a:srgbClr val="002034"/>
                </a:solidFill>
                <a:effectLst/>
                <a:latin typeface="Raleway" pitchFamily="2" charset="0"/>
              </a:rPr>
              <a:t>Intet alkoholforbrug er risikofrit for dit helbred</a:t>
            </a:r>
          </a:p>
          <a:p>
            <a:pPr algn="l"/>
            <a:r>
              <a:rPr lang="da-DK" b="1" i="0" dirty="0">
                <a:solidFill>
                  <a:srgbClr val="002034"/>
                </a:solidFill>
                <a:effectLst/>
                <a:latin typeface="Raleway" pitchFamily="2" charset="0"/>
              </a:rPr>
              <a:t>Er du 18 år eller over?</a:t>
            </a:r>
          </a:p>
          <a:p>
            <a:pPr algn="l">
              <a:buFont typeface="Arial" panose="020B0604020202020204" pitchFamily="34" charset="0"/>
              <a:buChar char="•"/>
            </a:pPr>
            <a:r>
              <a:rPr lang="da-DK" b="0" i="0" dirty="0">
                <a:solidFill>
                  <a:srgbClr val="002034"/>
                </a:solidFill>
                <a:effectLst/>
                <a:latin typeface="Raleway" pitchFamily="2" charset="0"/>
              </a:rPr>
              <a:t>Højst 10 genstande om ugen</a:t>
            </a:r>
          </a:p>
          <a:p>
            <a:pPr algn="l">
              <a:buFont typeface="Arial" panose="020B0604020202020204" pitchFamily="34" charset="0"/>
              <a:buChar char="•"/>
            </a:pPr>
            <a:r>
              <a:rPr lang="da-DK" b="0" i="0" dirty="0">
                <a:solidFill>
                  <a:srgbClr val="002034"/>
                </a:solidFill>
                <a:effectLst/>
                <a:latin typeface="Raleway" pitchFamily="2" charset="0"/>
              </a:rPr>
              <a:t>Højst 4 genstande på samme dag</a:t>
            </a:r>
          </a:p>
          <a:p>
            <a:pPr algn="l"/>
            <a:r>
              <a:rPr lang="da-DK" b="1" i="0" dirty="0">
                <a:solidFill>
                  <a:srgbClr val="002034"/>
                </a:solidFill>
                <a:effectLst/>
                <a:latin typeface="Raleway" pitchFamily="2" charset="0"/>
              </a:rPr>
              <a:t>Er du under 18 år?</a:t>
            </a:r>
          </a:p>
          <a:p>
            <a:pPr algn="l">
              <a:buFont typeface="Arial" panose="020B0604020202020204" pitchFamily="34" charset="0"/>
              <a:buChar char="•"/>
            </a:pPr>
            <a:r>
              <a:rPr lang="da-DK" b="0" i="0" dirty="0">
                <a:solidFill>
                  <a:srgbClr val="002034"/>
                </a:solidFill>
                <a:effectLst/>
                <a:latin typeface="Raleway" pitchFamily="2" charset="0"/>
              </a:rPr>
              <a:t>Lad være med at drikke alkohol</a:t>
            </a:r>
          </a:p>
          <a:p>
            <a:pPr algn="l"/>
            <a:r>
              <a:rPr lang="da-DK" b="1" i="0" dirty="0">
                <a:solidFill>
                  <a:srgbClr val="002034"/>
                </a:solidFill>
                <a:effectLst/>
                <a:latin typeface="Raleway" pitchFamily="2" charset="0"/>
              </a:rPr>
              <a:t>Er du gravid eller prøver du at blive det?</a:t>
            </a:r>
          </a:p>
          <a:p>
            <a:pPr algn="l">
              <a:buFont typeface="Arial" panose="020B0604020202020204" pitchFamily="34" charset="0"/>
              <a:buChar char="•"/>
            </a:pPr>
            <a:r>
              <a:rPr lang="da-DK" b="0" i="0" dirty="0">
                <a:solidFill>
                  <a:srgbClr val="002034"/>
                </a:solidFill>
                <a:effectLst/>
                <a:latin typeface="Raleway" pitchFamily="2" charset="0"/>
              </a:rPr>
              <a:t>Lad være med at drikke alkohol</a:t>
            </a:r>
          </a:p>
          <a:p>
            <a:pPr algn="l"/>
            <a:r>
              <a:rPr lang="da-DK" b="1" i="0" dirty="0">
                <a:solidFill>
                  <a:srgbClr val="002034"/>
                </a:solidFill>
                <a:effectLst/>
                <a:latin typeface="Raleway" pitchFamily="2" charset="0"/>
              </a:rPr>
              <a:t>Ammer du?</a:t>
            </a:r>
          </a:p>
          <a:p>
            <a:pPr algn="l">
              <a:buFont typeface="Arial" panose="020B0604020202020204" pitchFamily="34" charset="0"/>
              <a:buChar char="•"/>
            </a:pPr>
            <a:r>
              <a:rPr lang="da-DK" b="0" i="0" dirty="0">
                <a:solidFill>
                  <a:srgbClr val="002034"/>
                </a:solidFill>
                <a:effectLst/>
                <a:latin typeface="Raleway" pitchFamily="2" charset="0"/>
              </a:rPr>
              <a:t>Vær forsigtig med at drikke alkohol</a:t>
            </a:r>
          </a:p>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3</a:t>
            </a:fld>
            <a:endParaRPr lang="da-DK"/>
          </a:p>
        </p:txBody>
      </p:sp>
    </p:spTree>
    <p:extLst>
      <p:ext uri="{BB962C8B-B14F-4D97-AF65-F5344CB8AC3E}">
        <p14:creationId xmlns:p14="http://schemas.microsoft.com/office/powerpoint/2010/main" val="26800753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21</a:t>
            </a:fld>
            <a:endParaRPr lang="da-DK"/>
          </a:p>
        </p:txBody>
      </p:sp>
    </p:spTree>
    <p:extLst>
      <p:ext uri="{BB962C8B-B14F-4D97-AF65-F5344CB8AC3E}">
        <p14:creationId xmlns:p14="http://schemas.microsoft.com/office/powerpoint/2010/main" val="117434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04433">
              <a:defRPr/>
            </a:pPr>
            <a:r>
              <a:rPr lang="da-DK" sz="1800" dirty="0">
                <a:latin typeface="Calibri" panose="020F0502020204030204" pitchFamily="34" charset="0"/>
                <a:ea typeface="Calibri" panose="020F0502020204030204" pitchFamily="34" charset="0"/>
                <a:cs typeface="Times New Roman" panose="02020603050405020304" pitchFamily="18" charset="0"/>
              </a:rPr>
              <a:t>Sojaprodukter er også </a:t>
            </a:r>
            <a:r>
              <a:rPr lang="da-DK" sz="1800" dirty="0" err="1">
                <a:latin typeface="Calibri" panose="020F0502020204030204" pitchFamily="34" charset="0"/>
                <a:ea typeface="Calibri" panose="020F0502020204030204" pitchFamily="34" charset="0"/>
                <a:cs typeface="Times New Roman" panose="02020603050405020304" pitchFamily="18" charset="0"/>
              </a:rPr>
              <a:t>goitrogene</a:t>
            </a:r>
            <a:r>
              <a:rPr lang="da-DK" sz="1800" dirty="0">
                <a:latin typeface="Calibri" panose="020F0502020204030204" pitchFamily="34" charset="0"/>
                <a:ea typeface="Calibri" panose="020F0502020204030204" pitchFamily="34" charset="0"/>
                <a:cs typeface="Times New Roman" panose="02020603050405020304" pitchFamily="18" charset="0"/>
              </a:rPr>
              <a:t> fødevarer og indeholder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som er mistænkt for at påvirke skjoldbruskkirtlens funktion.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findes i høje doser i soja produkter, f.eks. sojabønner, sojamælk. I et crossover studie med 60 deltagere med subklinisk lavt stofskifte har man undersøgt hvad der sker, når man giver henholdsvis 2 mg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og 16 mg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som supplement i 8 uger (</a:t>
            </a:r>
            <a:r>
              <a:rPr lang="da-DK" sz="1800" dirty="0" err="1">
                <a:latin typeface="Calibri" panose="020F0502020204030204" pitchFamily="34" charset="0"/>
                <a:ea typeface="Calibri" panose="020F0502020204030204" pitchFamily="34" charset="0"/>
                <a:cs typeface="Times New Roman" panose="02020603050405020304" pitchFamily="18" charset="0"/>
              </a:rPr>
              <a:t>Sathyapalan</a:t>
            </a:r>
            <a:r>
              <a:rPr lang="da-DK" sz="1800" dirty="0">
                <a:latin typeface="Calibri" panose="020F0502020204030204" pitchFamily="34" charset="0"/>
                <a:ea typeface="Calibri" panose="020F0502020204030204" pitchFamily="34" charset="0"/>
                <a:cs typeface="Times New Roman" panose="02020603050405020304" pitchFamily="18" charset="0"/>
              </a:rPr>
              <a:t> 2011). Ud af de 60 deltagere udviklede 6 lavt stofskifte efter indtag af 16 mg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hvorimod ingen af deltagerne udviklede lavt stofskifte efter indtag af 2 mg. Det gennemsnitlige indtag i en vestlig kost er 2 mg. Det vil sige ved almindelig varieret kost er der ikke risiko for at </a:t>
            </a:r>
            <a:r>
              <a:rPr lang="da-DK" sz="1800" dirty="0" err="1">
                <a:latin typeface="Calibri" panose="020F0502020204030204" pitchFamily="34" charset="0"/>
                <a:ea typeface="Calibri" panose="020F0502020204030204" pitchFamily="34" charset="0"/>
                <a:cs typeface="Times New Roman" panose="02020603050405020304" pitchFamily="18" charset="0"/>
              </a:rPr>
              <a:t>fytoøstrogen</a:t>
            </a:r>
            <a:r>
              <a:rPr lang="da-DK" sz="1800" dirty="0">
                <a:latin typeface="Calibri" panose="020F0502020204030204" pitchFamily="34" charset="0"/>
                <a:ea typeface="Calibri" panose="020F0502020204030204" pitchFamily="34" charset="0"/>
                <a:cs typeface="Times New Roman" panose="02020603050405020304" pitchFamily="18" charset="0"/>
              </a:rPr>
              <a:t> har en negativ effekt. Som tidligere nævnt – ingen fødevarer er så sunde, at vi kan leve af dem og ingen er så usunde at vi aldrig kan spise dem.</a:t>
            </a:r>
          </a:p>
          <a:p>
            <a:pPr defTabSz="904433">
              <a:defRPr/>
            </a:pPr>
            <a:r>
              <a:rPr lang="da-DK" sz="1800" dirty="0">
                <a:latin typeface="Calibri" panose="020F0502020204030204" pitchFamily="34" charset="0"/>
                <a:ea typeface="Calibri" panose="020F0502020204030204" pitchFamily="34" charset="0"/>
                <a:cs typeface="Times New Roman" panose="02020603050405020304" pitchFamily="18" charset="0"/>
              </a:rPr>
              <a:t>Høj dosis resulterede i forbedringer i forhold til blodtryk, insulinresistens</a:t>
            </a:r>
          </a:p>
        </p:txBody>
      </p:sp>
      <p:sp>
        <p:nvSpPr>
          <p:cNvPr id="4" name="Pladsholder til slidenummer 3"/>
          <p:cNvSpPr>
            <a:spLocks noGrp="1"/>
          </p:cNvSpPr>
          <p:nvPr>
            <p:ph type="sldNum" sz="quarter" idx="5"/>
          </p:nvPr>
        </p:nvSpPr>
        <p:spPr/>
        <p:txBody>
          <a:bodyPr/>
          <a:lstStyle/>
          <a:p>
            <a:fld id="{63E56C28-E5B7-49D0-902F-3EB76BEB3610}" type="slidenum">
              <a:rPr lang="da-DK" smtClean="0"/>
              <a:t>22</a:t>
            </a:fld>
            <a:endParaRPr lang="da-DK"/>
          </a:p>
        </p:txBody>
      </p:sp>
    </p:spTree>
    <p:extLst>
      <p:ext uri="{BB962C8B-B14F-4D97-AF65-F5344CB8AC3E}">
        <p14:creationId xmlns:p14="http://schemas.microsoft.com/office/powerpoint/2010/main" val="3803276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Sunde/usunde fødevarer vs. sunde kostvaner</a:t>
            </a:r>
          </a:p>
          <a:p>
            <a:endParaRPr lang="da-DK" dirty="0"/>
          </a:p>
          <a:p>
            <a:r>
              <a:rPr lang="da-DK" dirty="0"/>
              <a:t>Er broccoli sundt? Og hvis broccoli er sundt kan jeg så bare leve af det??</a:t>
            </a:r>
          </a:p>
          <a:p>
            <a:r>
              <a:rPr lang="da-DK" dirty="0"/>
              <a:t>Hvornår er noget sundt? Og hvis noget er sundt, er mere af det så endnu mere sundt??</a:t>
            </a:r>
          </a:p>
          <a:p>
            <a:endParaRPr lang="da-DK" dirty="0"/>
          </a:p>
          <a:p>
            <a:r>
              <a:rPr lang="da-DK" dirty="0"/>
              <a:t>Er chokolade usundt? Hvis jeg spiser ét stykke chokolade i løbet af en uge, er det så usundt? </a:t>
            </a:r>
          </a:p>
          <a:p>
            <a:endParaRPr lang="da-DK" dirty="0"/>
          </a:p>
          <a:p>
            <a:r>
              <a:rPr lang="da-DK" dirty="0"/>
              <a:t>At spise sundt vil altid skulle ses som et samlet billede af hvordan man spiser. Derfor giver det mere mening at snakke om kostvaner og hvordan man spiser set over en hel uge i stedet for kun at kigge på bestemte fødevarer eller enkelte måltider.</a:t>
            </a:r>
          </a:p>
          <a:p>
            <a:r>
              <a:rPr lang="da-DK" dirty="0"/>
              <a:t>Dine kostvaner er først usunde i det øjeblik du ikke får alle de vitaminer og mineraler, som vi har brug for. </a:t>
            </a:r>
          </a:p>
          <a:p>
            <a:endParaRPr lang="da-DK" dirty="0"/>
          </a:p>
          <a:p>
            <a:r>
              <a:rPr lang="da-DK" dirty="0"/>
              <a:t>Sort /hvid tænkning – hvad gør det for vores måde at spise på?</a:t>
            </a:r>
          </a:p>
        </p:txBody>
      </p:sp>
      <p:sp>
        <p:nvSpPr>
          <p:cNvPr id="4" name="Pladsholder til slidenummer 3"/>
          <p:cNvSpPr>
            <a:spLocks noGrp="1"/>
          </p:cNvSpPr>
          <p:nvPr>
            <p:ph type="sldNum" sz="quarter" idx="5"/>
          </p:nvPr>
        </p:nvSpPr>
        <p:spPr/>
        <p:txBody>
          <a:bodyPr/>
          <a:lstStyle/>
          <a:p>
            <a:fld id="{63E56C28-E5B7-49D0-902F-3EB76BEB3610}" type="slidenum">
              <a:rPr lang="da-DK" smtClean="0"/>
              <a:t>23</a:t>
            </a:fld>
            <a:endParaRPr lang="da-DK"/>
          </a:p>
        </p:txBody>
      </p:sp>
    </p:spTree>
    <p:extLst>
      <p:ext uri="{BB962C8B-B14F-4D97-AF65-F5344CB8AC3E}">
        <p14:creationId xmlns:p14="http://schemas.microsoft.com/office/powerpoint/2010/main" val="2101744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24</a:t>
            </a:fld>
            <a:endParaRPr lang="da-DK"/>
          </a:p>
        </p:txBody>
      </p:sp>
    </p:spTree>
    <p:extLst>
      <p:ext uri="{BB962C8B-B14F-4D97-AF65-F5344CB8AC3E}">
        <p14:creationId xmlns:p14="http://schemas.microsoft.com/office/powerpoint/2010/main" val="3471389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26</a:t>
            </a:fld>
            <a:endParaRPr lang="da-DK"/>
          </a:p>
        </p:txBody>
      </p:sp>
    </p:spTree>
    <p:extLst>
      <p:ext uri="{BB962C8B-B14F-4D97-AF65-F5344CB8AC3E}">
        <p14:creationId xmlns:p14="http://schemas.microsoft.com/office/powerpoint/2010/main" val="145577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Flere faktorer kan påvirke graden af træthed. </a:t>
            </a:r>
          </a:p>
          <a:p>
            <a:r>
              <a:rPr lang="da-DK" dirty="0"/>
              <a:t>Hønen eller ægget. Hvad kom først?</a:t>
            </a:r>
          </a:p>
          <a:p>
            <a:r>
              <a:rPr lang="da-DK" dirty="0"/>
              <a:t>Det kan blive en ond spiral hvor det ene mønster påvirker det næste og gør trætheden endnu større. Som dominobrikker.</a:t>
            </a:r>
          </a:p>
        </p:txBody>
      </p:sp>
      <p:sp>
        <p:nvSpPr>
          <p:cNvPr id="4" name="Pladsholder til slidenummer 3"/>
          <p:cNvSpPr>
            <a:spLocks noGrp="1"/>
          </p:cNvSpPr>
          <p:nvPr>
            <p:ph type="sldNum" sz="quarter" idx="5"/>
          </p:nvPr>
        </p:nvSpPr>
        <p:spPr/>
        <p:txBody>
          <a:bodyPr/>
          <a:lstStyle/>
          <a:p>
            <a:fld id="{63E56C28-E5B7-49D0-902F-3EB76BEB3610}" type="slidenum">
              <a:rPr lang="da-DK" smtClean="0"/>
              <a:t>4</a:t>
            </a:fld>
            <a:endParaRPr lang="da-DK"/>
          </a:p>
        </p:txBody>
      </p:sp>
    </p:spTree>
    <p:extLst>
      <p:ext uri="{BB962C8B-B14F-4D97-AF65-F5344CB8AC3E}">
        <p14:creationId xmlns:p14="http://schemas.microsoft.com/office/powerpoint/2010/main" val="166400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Behandling af lavt stofskifte – TSH skal ligge inden for normalområdet. Hvis TSH ligger i normalområdet og man stadig føler at kroppen ikke er helt tilbage til sit udgangspunkt, kan man tale med lægen om muligheder for justering af behandling. Evt. dosisjustering, skift af præparat, afprøvning af kombinationsbehandling, evt. henvisning til endokrinolog. </a:t>
            </a:r>
          </a:p>
          <a:p>
            <a:r>
              <a:rPr lang="da-DK" dirty="0"/>
              <a:t>Vores livsstil påvirker også vores energiniveau. Brug livsstilen som en ressource der kan være med til at give en energi i hverdagen.</a:t>
            </a:r>
          </a:p>
          <a:p>
            <a:r>
              <a:rPr lang="da-DK" dirty="0"/>
              <a:t>Giv kroppen (og hovedet) de bedste forudsætninger ved at leve sundt. </a:t>
            </a:r>
          </a:p>
        </p:txBody>
      </p:sp>
      <p:sp>
        <p:nvSpPr>
          <p:cNvPr id="4" name="Pladsholder til slidenummer 3"/>
          <p:cNvSpPr>
            <a:spLocks noGrp="1"/>
          </p:cNvSpPr>
          <p:nvPr>
            <p:ph type="sldNum" sz="quarter" idx="5"/>
          </p:nvPr>
        </p:nvSpPr>
        <p:spPr/>
        <p:txBody>
          <a:bodyPr/>
          <a:lstStyle/>
          <a:p>
            <a:fld id="{63E56C28-E5B7-49D0-902F-3EB76BEB3610}" type="slidenum">
              <a:rPr lang="da-DK" smtClean="0"/>
              <a:t>5</a:t>
            </a:fld>
            <a:endParaRPr lang="da-DK"/>
          </a:p>
        </p:txBody>
      </p:sp>
    </p:spTree>
    <p:extLst>
      <p:ext uri="{BB962C8B-B14F-4D97-AF65-F5344CB8AC3E}">
        <p14:creationId xmlns:p14="http://schemas.microsoft.com/office/powerpoint/2010/main" val="366359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6</a:t>
            </a:fld>
            <a:endParaRPr lang="da-DK"/>
          </a:p>
        </p:txBody>
      </p:sp>
    </p:spTree>
    <p:extLst>
      <p:ext uri="{BB962C8B-B14F-4D97-AF65-F5344CB8AC3E}">
        <p14:creationId xmlns:p14="http://schemas.microsoft.com/office/powerpoint/2010/main" val="41761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7</a:t>
            </a:fld>
            <a:endParaRPr lang="da-DK"/>
          </a:p>
        </p:txBody>
      </p:sp>
    </p:spTree>
    <p:extLst>
      <p:ext uri="{BB962C8B-B14F-4D97-AF65-F5344CB8AC3E}">
        <p14:creationId xmlns:p14="http://schemas.microsoft.com/office/powerpoint/2010/main" val="2152632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63E56C28-E5B7-49D0-902F-3EB76BEB3610}" type="slidenum">
              <a:rPr lang="da-DK" smtClean="0"/>
              <a:t>8</a:t>
            </a:fld>
            <a:endParaRPr lang="da-DK"/>
          </a:p>
        </p:txBody>
      </p:sp>
    </p:spTree>
    <p:extLst>
      <p:ext uri="{BB962C8B-B14F-4D97-AF65-F5344CB8AC3E}">
        <p14:creationId xmlns:p14="http://schemas.microsoft.com/office/powerpoint/2010/main" val="346986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latin typeface="Calibri,Bold"/>
            </a:endParaRPr>
          </a:p>
        </p:txBody>
      </p:sp>
      <p:sp>
        <p:nvSpPr>
          <p:cNvPr id="4" name="Pladsholder til slidenummer 3"/>
          <p:cNvSpPr>
            <a:spLocks noGrp="1"/>
          </p:cNvSpPr>
          <p:nvPr>
            <p:ph type="sldNum" sz="quarter" idx="5"/>
          </p:nvPr>
        </p:nvSpPr>
        <p:spPr/>
        <p:txBody>
          <a:bodyPr/>
          <a:lstStyle/>
          <a:p>
            <a:fld id="{63E56C28-E5B7-49D0-902F-3EB76BEB3610}" type="slidenum">
              <a:rPr lang="da-DK" smtClean="0"/>
              <a:t>9</a:t>
            </a:fld>
            <a:endParaRPr lang="da-DK"/>
          </a:p>
        </p:txBody>
      </p:sp>
    </p:spTree>
    <p:extLst>
      <p:ext uri="{BB962C8B-B14F-4D97-AF65-F5344CB8AC3E}">
        <p14:creationId xmlns:p14="http://schemas.microsoft.com/office/powerpoint/2010/main" val="252554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800" dirty="0">
                <a:latin typeface="Calibri" panose="020F0502020204030204" pitchFamily="34" charset="0"/>
                <a:ea typeface="Calibri" panose="020F0502020204030204" pitchFamily="34" charset="0"/>
                <a:cs typeface="Times New Roman" panose="02020603050405020304" pitchFamily="18" charset="0"/>
              </a:rPr>
              <a:t> Tørret agar tang indeholder f.eks. 36000 µg jod pr 100g. Til sammenligning indeholder mælk ca. 15-20 µg jod pr 100g (Frida food data)</a:t>
            </a:r>
            <a:endParaRPr lang="da-DK" b="0" dirty="0"/>
          </a:p>
        </p:txBody>
      </p:sp>
      <p:sp>
        <p:nvSpPr>
          <p:cNvPr id="4" name="Pladsholder til slidenummer 3"/>
          <p:cNvSpPr>
            <a:spLocks noGrp="1"/>
          </p:cNvSpPr>
          <p:nvPr>
            <p:ph type="sldNum" sz="quarter" idx="5"/>
          </p:nvPr>
        </p:nvSpPr>
        <p:spPr/>
        <p:txBody>
          <a:bodyPr/>
          <a:lstStyle/>
          <a:p>
            <a:fld id="{63E56C28-E5B7-49D0-902F-3EB76BEB3610}" type="slidenum">
              <a:rPr lang="da-DK" smtClean="0"/>
              <a:t>10</a:t>
            </a:fld>
            <a:endParaRPr lang="da-DK"/>
          </a:p>
        </p:txBody>
      </p:sp>
    </p:spTree>
    <p:extLst>
      <p:ext uri="{BB962C8B-B14F-4D97-AF65-F5344CB8AC3E}">
        <p14:creationId xmlns:p14="http://schemas.microsoft.com/office/powerpoint/2010/main" val="253606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94ED6A-E555-49E8-B86F-D6518753603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C46C07EB-33C3-4790-B6FA-F5D57EC7E9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B2CD98F-8670-43BA-A6AD-648B721BF309}"/>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C429E6C4-4BF1-4208-90B5-F39D09F8840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A48094C-0A9B-48D3-ACC1-044E9E3F038D}"/>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104854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74220-9F38-4883-AFE4-00F9825E6CF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51C57E7-0580-4218-900C-9BD6C36FFF43}"/>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A96ADC0-142A-4489-BFCC-45FD9DB00A52}"/>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665753A4-C829-4B58-BD53-09224559665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BC7A35C1-64BA-42C5-B080-37F7759D84A9}"/>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768078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6C37CAC-8B41-4C16-AFBF-24AAD90A6F3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945CAC30-BA59-4C8D-BAD5-C3F2FBCB94F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9D8175C-F2D1-470D-8591-61AEA088EE1E}"/>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87DA340C-A306-42D6-A595-99EC2423B2E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3874364-C9CD-46E1-8479-ECF1371969A3}"/>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3678948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7ED26C-7FFA-44D5-8DD8-7D8AF4E924B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01C0A74-3C10-4AB3-8B92-FD179722869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963F4A8-E484-440A-A1A9-9AB59553C2B0}"/>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6C09E82B-8AA7-4710-9800-956FD552F3F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AA1797C-023D-47B3-93AB-B1178C10BB28}"/>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235767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1A4DF-B8A9-45E2-8873-5DFECF151BD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686183FB-2C48-43AB-B76E-F73B299B2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DAC1CEFF-9ED4-452B-9F45-5D8720CA4751}"/>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C21BF9CB-BBEC-4196-B7EE-77DC78ADD9B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9A1DDBF-9649-43D2-86D1-ADCCADCC20DB}"/>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561425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72615-7187-4BC1-90C5-AE92DC55BC7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A0A151A-81F1-4748-B536-6F8C8799E285}"/>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F95BCD2-0F3D-4873-838A-B379F502BBD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CFA78841-A0E2-41F0-9CC4-C6C2C56930DD}"/>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6" name="Pladsholder til sidefod 5">
            <a:extLst>
              <a:ext uri="{FF2B5EF4-FFF2-40B4-BE49-F238E27FC236}">
                <a16:creationId xmlns:a16="http://schemas.microsoft.com/office/drawing/2014/main" id="{F0FE2F1F-7F1F-42BB-9423-8F31EF0DDAC7}"/>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EF1F960-F4AB-4FBF-B211-9A84EA7AAE56}"/>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824372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615A45-3C1B-4A57-8CA9-7AC685D9762E}"/>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D1B95721-E710-4F4D-BC25-FBA7B32A35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49D1B741-2D13-40A1-85A6-8F839D95A382}"/>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99924157-EF55-48D2-A5FA-E3A68B2A37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B1CED19D-679E-4FC7-981E-4B3B9D9B52E9}"/>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E89C50BF-1F1E-4401-881D-0C3AFD44F288}"/>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8" name="Pladsholder til sidefod 7">
            <a:extLst>
              <a:ext uri="{FF2B5EF4-FFF2-40B4-BE49-F238E27FC236}">
                <a16:creationId xmlns:a16="http://schemas.microsoft.com/office/drawing/2014/main" id="{F030D8EE-7395-49C2-B3AA-4610D4B86B4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D67D4B3-3215-4DC2-8555-4E440148A34E}"/>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2246732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205A4A-867D-4E49-934C-B30480EC12A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4025AB5A-6C76-4E1A-8440-2E7FA837F663}"/>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4" name="Pladsholder til sidefod 3">
            <a:extLst>
              <a:ext uri="{FF2B5EF4-FFF2-40B4-BE49-F238E27FC236}">
                <a16:creationId xmlns:a16="http://schemas.microsoft.com/office/drawing/2014/main" id="{F81E7CBB-EECC-45E3-B524-F406B9783EA9}"/>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508BC45-0068-4C49-8761-A662A4B8F3CB}"/>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317111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7C6B998-CAA7-431F-90FC-4D9D1AD34BEC}"/>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3" name="Pladsholder til sidefod 2">
            <a:extLst>
              <a:ext uri="{FF2B5EF4-FFF2-40B4-BE49-F238E27FC236}">
                <a16:creationId xmlns:a16="http://schemas.microsoft.com/office/drawing/2014/main" id="{64F8F3D3-9F51-495E-98D4-AFCAD91704C7}"/>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0F7DAE0-7771-44F1-9EE0-816E10810C37}"/>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383706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598014-AC62-4E3D-9C5B-877B37E0611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502B29E-9D1E-4ADB-B135-D533A186CA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DBA0AA9-9E09-4B33-B43E-6665BD0C5E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EE0C136A-12B9-41FB-B761-4770B1B026C7}"/>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6" name="Pladsholder til sidefod 5">
            <a:extLst>
              <a:ext uri="{FF2B5EF4-FFF2-40B4-BE49-F238E27FC236}">
                <a16:creationId xmlns:a16="http://schemas.microsoft.com/office/drawing/2014/main" id="{B8090E68-182F-4A24-90DA-949A37BE5232}"/>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9F76473-CBB2-4068-8175-064405D1D0A7}"/>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376820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F1BDE6-0F11-446B-AF89-CA5A857019B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15370CA-F944-470C-817B-F045E134E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E40999BF-F83B-4F11-856E-9E295BCE91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4014733B-CFE3-4508-AA42-B560801F31B0}"/>
              </a:ext>
            </a:extLst>
          </p:cNvPr>
          <p:cNvSpPr>
            <a:spLocks noGrp="1"/>
          </p:cNvSpPr>
          <p:nvPr>
            <p:ph type="dt" sz="half" idx="10"/>
          </p:nvPr>
        </p:nvSpPr>
        <p:spPr/>
        <p:txBody>
          <a:bodyPr/>
          <a:lstStyle/>
          <a:p>
            <a:fld id="{6ED77E5E-4223-4B20-8551-B26A5008C853}" type="datetimeFigureOut">
              <a:rPr lang="da-DK" smtClean="0"/>
              <a:t>23-08-2023</a:t>
            </a:fld>
            <a:endParaRPr lang="da-DK"/>
          </a:p>
        </p:txBody>
      </p:sp>
      <p:sp>
        <p:nvSpPr>
          <p:cNvPr id="6" name="Pladsholder til sidefod 5">
            <a:extLst>
              <a:ext uri="{FF2B5EF4-FFF2-40B4-BE49-F238E27FC236}">
                <a16:creationId xmlns:a16="http://schemas.microsoft.com/office/drawing/2014/main" id="{1F52860C-2421-4BA5-AD2F-815635AA857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E1CD1E3-3DA2-42DE-8D77-531CC783866B}"/>
              </a:ext>
            </a:extLst>
          </p:cNvPr>
          <p:cNvSpPr>
            <a:spLocks noGrp="1"/>
          </p:cNvSpPr>
          <p:nvPr>
            <p:ph type="sldNum" sz="quarter" idx="12"/>
          </p:nvPr>
        </p:nvSpPr>
        <p:spPr/>
        <p:txBody>
          <a:bodyPr/>
          <a:lstStyle/>
          <a:p>
            <a:fld id="{312589D2-D8BF-479E-8771-88172154BB21}" type="slidenum">
              <a:rPr lang="da-DK" smtClean="0"/>
              <a:t>‹nr.›</a:t>
            </a:fld>
            <a:endParaRPr lang="da-DK"/>
          </a:p>
        </p:txBody>
      </p:sp>
    </p:spTree>
    <p:extLst>
      <p:ext uri="{BB962C8B-B14F-4D97-AF65-F5344CB8AC3E}">
        <p14:creationId xmlns:p14="http://schemas.microsoft.com/office/powerpoint/2010/main" val="377155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54580E1-7194-4E9F-B343-6ED42F4A3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64A7AF7-3EC4-4B98-BD56-27B55F792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549BC84-FE53-4BD1-A891-52434E8E94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77E5E-4223-4B20-8551-B26A5008C853}" type="datetimeFigureOut">
              <a:rPr lang="da-DK" smtClean="0"/>
              <a:t>23-08-2023</a:t>
            </a:fld>
            <a:endParaRPr lang="da-DK"/>
          </a:p>
        </p:txBody>
      </p:sp>
      <p:sp>
        <p:nvSpPr>
          <p:cNvPr id="5" name="Pladsholder til sidefod 4">
            <a:extLst>
              <a:ext uri="{FF2B5EF4-FFF2-40B4-BE49-F238E27FC236}">
                <a16:creationId xmlns:a16="http://schemas.microsoft.com/office/drawing/2014/main" id="{09EF1E9E-D3E8-4FF4-9DD9-09E6E60FB5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26EC1BB6-28D9-4718-AEE5-A02D7DBA7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2589D2-D8BF-479E-8771-88172154BB21}" type="slidenum">
              <a:rPr lang="da-DK" smtClean="0"/>
              <a:t>‹nr.›</a:t>
            </a:fld>
            <a:endParaRPr lang="da-DK"/>
          </a:p>
        </p:txBody>
      </p:sp>
    </p:spTree>
    <p:extLst>
      <p:ext uri="{BB962C8B-B14F-4D97-AF65-F5344CB8AC3E}">
        <p14:creationId xmlns:p14="http://schemas.microsoft.com/office/powerpoint/2010/main" val="2872080511"/>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18" Type="http://schemas.openxmlformats.org/officeDocument/2006/relationships/image" Target="../media/image26.jpg"/><Relationship Id="rId3" Type="http://schemas.openxmlformats.org/officeDocument/2006/relationships/image" Target="../media/image1.png"/><Relationship Id="rId7" Type="http://schemas.openxmlformats.org/officeDocument/2006/relationships/image" Target="../media/image15.jpeg"/><Relationship Id="rId12" Type="http://schemas.openxmlformats.org/officeDocument/2006/relationships/image" Target="../media/image20.jpeg"/><Relationship Id="rId17" Type="http://schemas.openxmlformats.org/officeDocument/2006/relationships/image" Target="../media/image25.jpg"/><Relationship Id="rId2" Type="http://schemas.openxmlformats.org/officeDocument/2006/relationships/notesSlide" Target="../notesSlides/notesSlide15.xml"/><Relationship Id="rId16"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19" Type="http://schemas.openxmlformats.org/officeDocument/2006/relationships/image" Target="../media/image27.jpg"/><Relationship Id="rId4" Type="http://schemas.openxmlformats.org/officeDocument/2006/relationships/image" Target="../media/image12.png"/><Relationship Id="rId9" Type="http://schemas.openxmlformats.org/officeDocument/2006/relationships/image" Target="../media/image17.jpeg"/><Relationship Id="rId1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2.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pn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2.png"/><Relationship Id="rId10" Type="http://schemas.openxmlformats.org/officeDocument/2006/relationships/image" Target="../media/image36.jpeg"/><Relationship Id="rId4" Type="http://schemas.openxmlformats.org/officeDocument/2006/relationships/image" Target="../media/image4.pn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1.png"/><Relationship Id="rId7" Type="http://schemas.openxmlformats.org/officeDocument/2006/relationships/image" Target="../media/image38.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2.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2.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4161BF62-6ECD-4514-940F-2458AE4EE790}"/>
              </a:ext>
            </a:extLst>
          </p:cNvPr>
          <p:cNvPicPr>
            <a:picLocks noChangeAspect="1"/>
          </p:cNvPicPr>
          <p:nvPr/>
        </p:nvPicPr>
        <p:blipFill rotWithShape="1">
          <a:blip r:embed="rId2"/>
          <a:srcRect l="671" t="19671" r="72570" b="32402"/>
          <a:stretch/>
        </p:blipFill>
        <p:spPr bwMode="auto">
          <a:xfrm>
            <a:off x="444465" y="263094"/>
            <a:ext cx="2574960" cy="2594200"/>
          </a:xfrm>
          <a:prstGeom prst="rect">
            <a:avLst/>
          </a:prstGeom>
          <a:effectLst/>
          <a:extLst>
            <a:ext uri="{53640926-AAD7-44D8-BBD7-CCE9431645EC}">
              <a14:shadowObscured xmlns:a14="http://schemas.microsoft.com/office/drawing/2010/main"/>
            </a:ext>
          </a:extLst>
        </p:spPr>
      </p:pic>
      <p:pic>
        <p:nvPicPr>
          <p:cNvPr id="6" name="Billede 5" descr="Et billede, der indeholder tekst&#10;&#10;Automatisk genereret beskrivelse">
            <a:extLst>
              <a:ext uri="{FF2B5EF4-FFF2-40B4-BE49-F238E27FC236}">
                <a16:creationId xmlns:a16="http://schemas.microsoft.com/office/drawing/2014/main" id="{BF255D94-0A0D-4E06-9694-E8730CE4A0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778" y="5703710"/>
            <a:ext cx="3285947" cy="928280"/>
          </a:xfrm>
          <a:prstGeom prst="rect">
            <a:avLst/>
          </a:prstGeom>
          <a:effectLst/>
        </p:spPr>
      </p:pic>
      <p:pic>
        <p:nvPicPr>
          <p:cNvPr id="7" name="Billede 6">
            <a:extLst>
              <a:ext uri="{FF2B5EF4-FFF2-40B4-BE49-F238E27FC236}">
                <a16:creationId xmlns:a16="http://schemas.microsoft.com/office/drawing/2014/main" id="{51D4BAF4-5978-4F2D-8DB4-39B7BE021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8954" y="4916556"/>
            <a:ext cx="1824476" cy="1829049"/>
          </a:xfrm>
          <a:prstGeom prst="rect">
            <a:avLst/>
          </a:prstGeom>
          <a:effectLst/>
        </p:spPr>
      </p:pic>
      <p:sp>
        <p:nvSpPr>
          <p:cNvPr id="8" name="Titel 1">
            <a:extLst>
              <a:ext uri="{FF2B5EF4-FFF2-40B4-BE49-F238E27FC236}">
                <a16:creationId xmlns:a16="http://schemas.microsoft.com/office/drawing/2014/main" id="{E569B3B5-4F39-427A-8CA6-63A6BB505025}"/>
              </a:ext>
            </a:extLst>
          </p:cNvPr>
          <p:cNvSpPr>
            <a:spLocks noGrp="1"/>
          </p:cNvSpPr>
          <p:nvPr>
            <p:ph type="ctrTitle"/>
          </p:nvPr>
        </p:nvSpPr>
        <p:spPr>
          <a:xfrm>
            <a:off x="3575880" y="-287019"/>
            <a:ext cx="6427909" cy="3546356"/>
          </a:xfrm>
        </p:spPr>
        <p:txBody>
          <a:bodyPr>
            <a:normAutofit/>
          </a:bodyPr>
          <a:lstStyle/>
          <a:p>
            <a:pPr algn="l"/>
            <a:r>
              <a:rPr lang="da-DK" sz="7200" dirty="0"/>
              <a:t>Lev Livet med Lavt Stofskifte </a:t>
            </a:r>
          </a:p>
        </p:txBody>
      </p:sp>
      <p:sp>
        <p:nvSpPr>
          <p:cNvPr id="9" name="Undertitel 2">
            <a:extLst>
              <a:ext uri="{FF2B5EF4-FFF2-40B4-BE49-F238E27FC236}">
                <a16:creationId xmlns:a16="http://schemas.microsoft.com/office/drawing/2014/main" id="{B8309CE9-3D02-4EE5-A39C-BD86CA45A842}"/>
              </a:ext>
            </a:extLst>
          </p:cNvPr>
          <p:cNvSpPr>
            <a:spLocks noGrp="1"/>
          </p:cNvSpPr>
          <p:nvPr>
            <p:ph type="subTitle" idx="1"/>
          </p:nvPr>
        </p:nvSpPr>
        <p:spPr>
          <a:xfrm>
            <a:off x="3675421" y="3259337"/>
            <a:ext cx="6964004" cy="921039"/>
          </a:xfrm>
        </p:spPr>
        <p:txBody>
          <a:bodyPr>
            <a:normAutofit/>
          </a:bodyPr>
          <a:lstStyle/>
          <a:p>
            <a:pPr algn="l"/>
            <a:r>
              <a:rPr lang="da-DK" sz="2000" dirty="0"/>
              <a:t>5. undervisningsgang</a:t>
            </a:r>
          </a:p>
          <a:p>
            <a:pPr algn="l"/>
            <a:r>
              <a:rPr lang="da-DK" sz="2000" dirty="0"/>
              <a:t>Livsstil</a:t>
            </a:r>
          </a:p>
        </p:txBody>
      </p:sp>
    </p:spTree>
    <p:extLst>
      <p:ext uri="{BB962C8B-B14F-4D97-AF65-F5344CB8AC3E}">
        <p14:creationId xmlns:p14="http://schemas.microsoft.com/office/powerpoint/2010/main" val="3942439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807FA-DDF4-4145-9CEE-0570D76F5071}"/>
              </a:ext>
            </a:extLst>
          </p:cNvPr>
          <p:cNvSpPr>
            <a:spLocks noGrp="1"/>
          </p:cNvSpPr>
          <p:nvPr>
            <p:ph type="title"/>
          </p:nvPr>
        </p:nvSpPr>
        <p:spPr>
          <a:xfrm>
            <a:off x="2232660" y="288072"/>
            <a:ext cx="10515600" cy="1325563"/>
          </a:xfrm>
        </p:spPr>
        <p:txBody>
          <a:bodyPr/>
          <a:lstStyle/>
          <a:p>
            <a:r>
              <a:rPr lang="da-DK" dirty="0"/>
              <a:t>Jod</a:t>
            </a:r>
          </a:p>
        </p:txBody>
      </p:sp>
      <p:sp>
        <p:nvSpPr>
          <p:cNvPr id="3" name="Pladsholder til indhold 2">
            <a:extLst>
              <a:ext uri="{FF2B5EF4-FFF2-40B4-BE49-F238E27FC236}">
                <a16:creationId xmlns:a16="http://schemas.microsoft.com/office/drawing/2014/main" id="{363EB460-E482-444A-AC55-EA9B0A9F14BD}"/>
              </a:ext>
            </a:extLst>
          </p:cNvPr>
          <p:cNvSpPr>
            <a:spLocks noGrp="1"/>
          </p:cNvSpPr>
          <p:nvPr>
            <p:ph idx="1"/>
          </p:nvPr>
        </p:nvSpPr>
        <p:spPr>
          <a:xfrm>
            <a:off x="1459230" y="2008505"/>
            <a:ext cx="9822180" cy="4351338"/>
          </a:xfrm>
        </p:spPr>
        <p:txBody>
          <a:bodyPr>
            <a:normAutofit/>
          </a:bodyPr>
          <a:lstStyle/>
          <a:p>
            <a:endParaRPr lang="da-DK" dirty="0"/>
          </a:p>
          <a:p>
            <a:endParaRPr lang="da-DK" dirty="0"/>
          </a:p>
          <a:p>
            <a:endParaRPr lang="da-DK" dirty="0"/>
          </a:p>
          <a:p>
            <a:endParaRPr lang="da-DK" dirty="0"/>
          </a:p>
          <a:p>
            <a:pPr marL="0" indent="0">
              <a:buNone/>
            </a:pPr>
            <a:endParaRPr lang="da-DK" sz="1500" dirty="0"/>
          </a:p>
          <a:p>
            <a:endParaRPr lang="da-DK" dirty="0"/>
          </a:p>
          <a:p>
            <a:pPr marL="0" indent="0">
              <a:buNone/>
            </a:pPr>
            <a:r>
              <a:rPr lang="da-DK" sz="1400" dirty="0">
                <a:solidFill>
                  <a:srgbClr val="FF0000"/>
                </a:solidFill>
              </a:rPr>
              <a:t> </a:t>
            </a:r>
            <a:endParaRPr lang="da-DK" sz="1500" dirty="0"/>
          </a:p>
        </p:txBody>
      </p:sp>
      <p:pic>
        <p:nvPicPr>
          <p:cNvPr id="4" name="Billede 3">
            <a:extLst>
              <a:ext uri="{FF2B5EF4-FFF2-40B4-BE49-F238E27FC236}">
                <a16:creationId xmlns:a16="http://schemas.microsoft.com/office/drawing/2014/main" id="{33199350-2C67-410C-B93C-ED8FC72D3C71}"/>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6" name="Billede 5">
            <a:extLst>
              <a:ext uri="{FF2B5EF4-FFF2-40B4-BE49-F238E27FC236}">
                <a16:creationId xmlns:a16="http://schemas.microsoft.com/office/drawing/2014/main" id="{0AFC52A8-B24A-4CC5-941C-05CF41392525}"/>
              </a:ext>
            </a:extLst>
          </p:cNvPr>
          <p:cNvPicPr>
            <a:picLocks noChangeAspect="1"/>
          </p:cNvPicPr>
          <p:nvPr/>
        </p:nvPicPr>
        <p:blipFill rotWithShape="1">
          <a:blip r:embed="rId4"/>
          <a:srcRect l="40653" t="31496" r="24264" b="49559"/>
          <a:stretch/>
        </p:blipFill>
        <p:spPr>
          <a:xfrm>
            <a:off x="258126" y="3429000"/>
            <a:ext cx="6892980" cy="2093740"/>
          </a:xfrm>
          <a:prstGeom prst="rect">
            <a:avLst/>
          </a:prstGeom>
          <a:ln>
            <a:solidFill>
              <a:srgbClr val="FF0000"/>
            </a:solidFill>
          </a:ln>
        </p:spPr>
      </p:pic>
      <p:sp>
        <p:nvSpPr>
          <p:cNvPr id="14" name="Tekstfelt 13">
            <a:extLst>
              <a:ext uri="{FF2B5EF4-FFF2-40B4-BE49-F238E27FC236}">
                <a16:creationId xmlns:a16="http://schemas.microsoft.com/office/drawing/2014/main" id="{A4C9CE17-E2E6-4153-BD8D-2F6AA132BECF}"/>
              </a:ext>
            </a:extLst>
          </p:cNvPr>
          <p:cNvSpPr txBox="1"/>
          <p:nvPr/>
        </p:nvSpPr>
        <p:spPr>
          <a:xfrm>
            <a:off x="4340772" y="6462241"/>
            <a:ext cx="8010591" cy="307777"/>
          </a:xfrm>
          <a:prstGeom prst="rect">
            <a:avLst/>
          </a:prstGeom>
          <a:noFill/>
        </p:spPr>
        <p:txBody>
          <a:bodyPr wrap="square" rtlCol="0">
            <a:spAutoFit/>
          </a:bodyPr>
          <a:lstStyle/>
          <a:p>
            <a:r>
              <a:rPr lang="da-DK" sz="1400" i="1" dirty="0"/>
              <a:t>Nordic Nutrition </a:t>
            </a:r>
            <a:r>
              <a:rPr lang="da-DK" sz="1400" i="1" dirty="0" err="1"/>
              <a:t>Recommendations</a:t>
            </a:r>
            <a:r>
              <a:rPr lang="da-DK" sz="1400" i="1" dirty="0"/>
              <a:t> 2012, Danskernes kostvaner 2011-2013 og www.foedevarestyrelsen.dk </a:t>
            </a:r>
          </a:p>
        </p:txBody>
      </p:sp>
      <p:sp>
        <p:nvSpPr>
          <p:cNvPr id="15" name="Tekstfelt 14">
            <a:extLst>
              <a:ext uri="{FF2B5EF4-FFF2-40B4-BE49-F238E27FC236}">
                <a16:creationId xmlns:a16="http://schemas.microsoft.com/office/drawing/2014/main" id="{B8107DB4-D2D0-4EAE-90AD-B05F6A8D39D5}"/>
              </a:ext>
            </a:extLst>
          </p:cNvPr>
          <p:cNvSpPr txBox="1"/>
          <p:nvPr/>
        </p:nvSpPr>
        <p:spPr>
          <a:xfrm>
            <a:off x="9500454" y="395759"/>
            <a:ext cx="2165012" cy="224676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sz="2000" b="1" dirty="0"/>
              <a:t>Hvor får vi jod fra?</a:t>
            </a:r>
          </a:p>
          <a:p>
            <a:r>
              <a:rPr lang="da-DK" sz="2000" dirty="0"/>
              <a:t>Mælk</a:t>
            </a:r>
          </a:p>
          <a:p>
            <a:r>
              <a:rPr lang="da-DK" sz="2000" dirty="0"/>
              <a:t>Brød/korn</a:t>
            </a:r>
          </a:p>
          <a:p>
            <a:r>
              <a:rPr lang="da-DK" sz="2000" dirty="0"/>
              <a:t>Æg</a:t>
            </a:r>
          </a:p>
          <a:p>
            <a:r>
              <a:rPr lang="da-DK" sz="2000" dirty="0"/>
              <a:t>Fisk</a:t>
            </a:r>
          </a:p>
          <a:p>
            <a:r>
              <a:rPr lang="da-DK" sz="2000" dirty="0"/>
              <a:t>Drikkevand</a:t>
            </a:r>
          </a:p>
          <a:p>
            <a:r>
              <a:rPr lang="da-DK" sz="2000" dirty="0"/>
              <a:t>(Tang)</a:t>
            </a:r>
          </a:p>
        </p:txBody>
      </p:sp>
      <p:graphicFrame>
        <p:nvGraphicFramePr>
          <p:cNvPr id="5" name="Diagram 4">
            <a:extLst>
              <a:ext uri="{FF2B5EF4-FFF2-40B4-BE49-F238E27FC236}">
                <a16:creationId xmlns:a16="http://schemas.microsoft.com/office/drawing/2014/main" id="{54E647F1-EC7D-4D5B-7839-515E1DD72FF6}"/>
              </a:ext>
            </a:extLst>
          </p:cNvPr>
          <p:cNvGraphicFramePr>
            <a:graphicFrameLocks/>
          </p:cNvGraphicFramePr>
          <p:nvPr>
            <p:extLst>
              <p:ext uri="{D42A27DB-BD31-4B8C-83A1-F6EECF244321}">
                <p14:modId xmlns:p14="http://schemas.microsoft.com/office/powerpoint/2010/main" val="2888310094"/>
              </p:ext>
            </p:extLst>
          </p:nvPr>
        </p:nvGraphicFramePr>
        <p:xfrm>
          <a:off x="7490460" y="2839963"/>
          <a:ext cx="4443414" cy="3081338"/>
        </p:xfrm>
        <a:graphic>
          <a:graphicData uri="http://schemas.openxmlformats.org/drawingml/2006/chart">
            <c:chart xmlns:c="http://schemas.openxmlformats.org/drawingml/2006/chart" xmlns:r="http://schemas.openxmlformats.org/officeDocument/2006/relationships" r:id="rId5"/>
          </a:graphicData>
        </a:graphic>
      </p:graphicFrame>
      <p:sp>
        <p:nvSpPr>
          <p:cNvPr id="16" name="Tekstfelt 15">
            <a:extLst>
              <a:ext uri="{FF2B5EF4-FFF2-40B4-BE49-F238E27FC236}">
                <a16:creationId xmlns:a16="http://schemas.microsoft.com/office/drawing/2014/main" id="{ADE634A3-E022-09A3-24FB-C93B0227086F}"/>
              </a:ext>
            </a:extLst>
          </p:cNvPr>
          <p:cNvSpPr txBox="1"/>
          <p:nvPr/>
        </p:nvSpPr>
        <p:spPr>
          <a:xfrm>
            <a:off x="1876511" y="1337097"/>
            <a:ext cx="6703695" cy="2215991"/>
          </a:xfrm>
          <a:prstGeom prst="rect">
            <a:avLst/>
          </a:prstGeom>
          <a:noFill/>
        </p:spPr>
        <p:txBody>
          <a:bodyPr wrap="none" rtlCol="0">
            <a:spAutoFit/>
          </a:bodyPr>
          <a:lstStyle/>
          <a:p>
            <a:endParaRPr lang="da-DK" dirty="0"/>
          </a:p>
          <a:p>
            <a:pPr marL="285750" indent="-285750">
              <a:buFont typeface="Arial" panose="020B0604020202020204" pitchFamily="34" charset="0"/>
              <a:buChar char="•"/>
            </a:pPr>
            <a:r>
              <a:rPr lang="da-DK" sz="2800" dirty="0"/>
              <a:t>Jod indgår i stofskiftehormonerne T3 og T4</a:t>
            </a:r>
          </a:p>
          <a:p>
            <a:pPr marL="285750" indent="-285750">
              <a:buFont typeface="Arial" panose="020B0604020202020204" pitchFamily="34" charset="0"/>
              <a:buChar char="•"/>
            </a:pPr>
            <a:r>
              <a:rPr lang="da-DK" sz="2800" dirty="0"/>
              <a:t>For meget og for lidt jod</a:t>
            </a:r>
          </a:p>
          <a:p>
            <a:pPr marL="285750" indent="-285750">
              <a:buFont typeface="Arial" panose="020B0604020202020204" pitchFamily="34" charset="0"/>
              <a:buChar char="•"/>
            </a:pPr>
            <a:r>
              <a:rPr lang="da-DK" sz="2800" dirty="0"/>
              <a:t>Jodberiget salt</a:t>
            </a:r>
          </a:p>
          <a:p>
            <a:pPr marL="285750" indent="-285750">
              <a:buFont typeface="Arial" panose="020B0604020202020204" pitchFamily="34" charset="0"/>
              <a:buChar char="•"/>
            </a:pPr>
            <a:endParaRPr lang="da-DK" dirty="0"/>
          </a:p>
          <a:p>
            <a:endParaRPr lang="da-DK" dirty="0"/>
          </a:p>
        </p:txBody>
      </p:sp>
    </p:spTree>
    <p:extLst>
      <p:ext uri="{BB962C8B-B14F-4D97-AF65-F5344CB8AC3E}">
        <p14:creationId xmlns:p14="http://schemas.microsoft.com/office/powerpoint/2010/main" val="224361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44D1B-E11C-437A-AF30-C41CCBF7D1BE}"/>
              </a:ext>
            </a:extLst>
          </p:cNvPr>
          <p:cNvSpPr>
            <a:spLocks noGrp="1"/>
          </p:cNvSpPr>
          <p:nvPr>
            <p:ph type="title"/>
          </p:nvPr>
        </p:nvSpPr>
        <p:spPr>
          <a:xfrm>
            <a:off x="2147294" y="303118"/>
            <a:ext cx="10515600" cy="1325563"/>
          </a:xfrm>
        </p:spPr>
        <p:txBody>
          <a:bodyPr/>
          <a:lstStyle/>
          <a:p>
            <a:r>
              <a:rPr lang="da-DK" dirty="0"/>
              <a:t>D-vitamin</a:t>
            </a:r>
          </a:p>
        </p:txBody>
      </p:sp>
      <p:sp>
        <p:nvSpPr>
          <p:cNvPr id="3" name="Pladsholder til indhold 2">
            <a:extLst>
              <a:ext uri="{FF2B5EF4-FFF2-40B4-BE49-F238E27FC236}">
                <a16:creationId xmlns:a16="http://schemas.microsoft.com/office/drawing/2014/main" id="{B37EBBD3-1169-4F3C-A9B9-DF25ECE760E1}"/>
              </a:ext>
            </a:extLst>
          </p:cNvPr>
          <p:cNvSpPr>
            <a:spLocks noGrp="1"/>
          </p:cNvSpPr>
          <p:nvPr>
            <p:ph idx="1"/>
          </p:nvPr>
        </p:nvSpPr>
        <p:spPr>
          <a:xfrm>
            <a:off x="838200" y="1835899"/>
            <a:ext cx="10515600" cy="4351338"/>
          </a:xfrm>
        </p:spPr>
        <p:txBody>
          <a:bodyPr/>
          <a:lstStyle/>
          <a:p>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sz="1400" dirty="0"/>
          </a:p>
        </p:txBody>
      </p:sp>
      <p:sp>
        <p:nvSpPr>
          <p:cNvPr id="4" name="Tekstfelt 3">
            <a:extLst>
              <a:ext uri="{FF2B5EF4-FFF2-40B4-BE49-F238E27FC236}">
                <a16:creationId xmlns:a16="http://schemas.microsoft.com/office/drawing/2014/main" id="{ED833D3C-13DB-4F12-8F0C-EFDF3C8C21FB}"/>
              </a:ext>
            </a:extLst>
          </p:cNvPr>
          <p:cNvSpPr txBox="1"/>
          <p:nvPr/>
        </p:nvSpPr>
        <p:spPr>
          <a:xfrm>
            <a:off x="6205589" y="6361846"/>
            <a:ext cx="5856269" cy="307777"/>
          </a:xfrm>
          <a:prstGeom prst="rect">
            <a:avLst/>
          </a:prstGeom>
          <a:noFill/>
        </p:spPr>
        <p:txBody>
          <a:bodyPr wrap="square" rtlCol="0">
            <a:spAutoFit/>
          </a:bodyPr>
          <a:lstStyle/>
          <a:p>
            <a:r>
              <a:rPr lang="da-DK" sz="1400" i="1" dirty="0"/>
              <a:t>Nordic Nutrition </a:t>
            </a:r>
            <a:r>
              <a:rPr lang="da-DK" sz="1400" i="1" dirty="0" err="1"/>
              <a:t>Recommendations</a:t>
            </a:r>
            <a:r>
              <a:rPr lang="da-DK" sz="1400" i="1" dirty="0"/>
              <a:t> 2012 og Danskernes kostvaner 2011-2013 </a:t>
            </a:r>
          </a:p>
        </p:txBody>
      </p:sp>
      <p:sp>
        <p:nvSpPr>
          <p:cNvPr id="8" name="Tekstfelt 7">
            <a:extLst>
              <a:ext uri="{FF2B5EF4-FFF2-40B4-BE49-F238E27FC236}">
                <a16:creationId xmlns:a16="http://schemas.microsoft.com/office/drawing/2014/main" id="{E5FD11CB-D4C2-43E6-9A44-707063371A34}"/>
              </a:ext>
            </a:extLst>
          </p:cNvPr>
          <p:cNvSpPr txBox="1"/>
          <p:nvPr/>
        </p:nvSpPr>
        <p:spPr>
          <a:xfrm>
            <a:off x="8458863" y="889183"/>
            <a:ext cx="3106218"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b="1" dirty="0"/>
              <a:t>Hvor får vi D-vitamin fra?</a:t>
            </a:r>
          </a:p>
          <a:p>
            <a:r>
              <a:rPr lang="da-DK" dirty="0"/>
              <a:t>Fisk </a:t>
            </a:r>
          </a:p>
          <a:p>
            <a:r>
              <a:rPr lang="da-DK" dirty="0"/>
              <a:t>Kød</a:t>
            </a:r>
          </a:p>
          <a:p>
            <a:r>
              <a:rPr lang="da-DK" dirty="0"/>
              <a:t>Æg</a:t>
            </a:r>
          </a:p>
          <a:p>
            <a:endParaRPr lang="da-DK" dirty="0"/>
          </a:p>
        </p:txBody>
      </p:sp>
      <p:sp>
        <p:nvSpPr>
          <p:cNvPr id="5" name="Tekstfelt 4">
            <a:extLst>
              <a:ext uri="{FF2B5EF4-FFF2-40B4-BE49-F238E27FC236}">
                <a16:creationId xmlns:a16="http://schemas.microsoft.com/office/drawing/2014/main" id="{55B99722-60AA-42C7-AF2B-99A08A2D7C3E}"/>
              </a:ext>
            </a:extLst>
          </p:cNvPr>
          <p:cNvSpPr txBox="1"/>
          <p:nvPr/>
        </p:nvSpPr>
        <p:spPr>
          <a:xfrm flipH="1">
            <a:off x="1581145" y="4008184"/>
            <a:ext cx="4979483" cy="1754326"/>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da-DK" dirty="0"/>
              <a:t>Fødevarestyrelsen anbefaler, at alle voksne og børn fra 4 år tager et</a:t>
            </a:r>
            <a:r>
              <a:rPr lang="da-DK" b="1" dirty="0"/>
              <a:t> kosttilskud med 5-10 </a:t>
            </a:r>
            <a:r>
              <a:rPr lang="da-DK" b="1" dirty="0" err="1"/>
              <a:t>μg</a:t>
            </a:r>
            <a:r>
              <a:rPr lang="da-DK" b="1" dirty="0"/>
              <a:t> </a:t>
            </a:r>
            <a:br>
              <a:rPr lang="da-DK" b="1" dirty="0"/>
            </a:br>
            <a:r>
              <a:rPr lang="da-DK" b="1" dirty="0"/>
              <a:t>D-vitamin  </a:t>
            </a:r>
            <a:r>
              <a:rPr lang="da-DK" dirty="0"/>
              <a:t>i vinterhalvåret (fra oktober til april).</a:t>
            </a:r>
          </a:p>
          <a:p>
            <a:endParaRPr lang="da-DK" dirty="0"/>
          </a:p>
          <a:p>
            <a:r>
              <a:rPr lang="da-DK" dirty="0"/>
              <a:t>Personer over 70 år anbefales </a:t>
            </a:r>
            <a:r>
              <a:rPr lang="da-DK" b="1" dirty="0"/>
              <a:t>kosttilskud på 20 µg</a:t>
            </a:r>
            <a:r>
              <a:rPr lang="da-DK" dirty="0"/>
              <a:t> </a:t>
            </a:r>
            <a:r>
              <a:rPr lang="da-DK" b="1" dirty="0"/>
              <a:t>D-vitamin + 800-1000 mg calcium</a:t>
            </a:r>
            <a:r>
              <a:rPr lang="da-DK" dirty="0"/>
              <a:t> hele året.</a:t>
            </a:r>
          </a:p>
        </p:txBody>
      </p:sp>
      <p:pic>
        <p:nvPicPr>
          <p:cNvPr id="15" name="Billede 14" descr="Et billede, der indeholder tekst, dronning, vektorgrafik&#10;&#10;Automatisk genereret beskrivelse">
            <a:extLst>
              <a:ext uri="{FF2B5EF4-FFF2-40B4-BE49-F238E27FC236}">
                <a16:creationId xmlns:a16="http://schemas.microsoft.com/office/drawing/2014/main" id="{9A0E72EA-B8BA-41A5-8991-20AD80A52E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611" t="6486" r="73056" b="76667"/>
          <a:stretch/>
        </p:blipFill>
        <p:spPr>
          <a:xfrm>
            <a:off x="10068711" y="1265729"/>
            <a:ext cx="1068007" cy="1038064"/>
          </a:xfrm>
          <a:prstGeom prst="rect">
            <a:avLst/>
          </a:prstGeom>
        </p:spPr>
      </p:pic>
      <p:pic>
        <p:nvPicPr>
          <p:cNvPr id="9" name="Billede 8">
            <a:extLst>
              <a:ext uri="{FF2B5EF4-FFF2-40B4-BE49-F238E27FC236}">
                <a16:creationId xmlns:a16="http://schemas.microsoft.com/office/drawing/2014/main" id="{ACC74C09-ADCD-1C64-54EF-86CE3484FB94}"/>
              </a:ext>
            </a:extLst>
          </p:cNvPr>
          <p:cNvPicPr>
            <a:picLocks noChangeAspect="1"/>
          </p:cNvPicPr>
          <p:nvPr/>
        </p:nvPicPr>
        <p:blipFill rotWithShape="1">
          <a:blip r:embed="rId4"/>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graphicFrame>
        <p:nvGraphicFramePr>
          <p:cNvPr id="18" name="Diagram 17">
            <a:extLst>
              <a:ext uri="{FF2B5EF4-FFF2-40B4-BE49-F238E27FC236}">
                <a16:creationId xmlns:a16="http://schemas.microsoft.com/office/drawing/2014/main" id="{75083F98-4CB0-EEC1-3641-1C8E1BD03E12}"/>
              </a:ext>
            </a:extLst>
          </p:cNvPr>
          <p:cNvGraphicFramePr>
            <a:graphicFrameLocks/>
          </p:cNvGraphicFramePr>
          <p:nvPr>
            <p:extLst>
              <p:ext uri="{D42A27DB-BD31-4B8C-83A1-F6EECF244321}">
                <p14:modId xmlns:p14="http://schemas.microsoft.com/office/powerpoint/2010/main" val="2590150597"/>
              </p:ext>
            </p:extLst>
          </p:nvPr>
        </p:nvGraphicFramePr>
        <p:xfrm>
          <a:off x="7009098" y="2752953"/>
          <a:ext cx="4767263" cy="3452813"/>
        </p:xfrm>
        <a:graphic>
          <a:graphicData uri="http://schemas.openxmlformats.org/drawingml/2006/chart">
            <c:chart xmlns:c="http://schemas.openxmlformats.org/drawingml/2006/chart" xmlns:r="http://schemas.openxmlformats.org/officeDocument/2006/relationships" r:id="rId5"/>
          </a:graphicData>
        </a:graphic>
      </p:graphicFrame>
      <p:sp>
        <p:nvSpPr>
          <p:cNvPr id="19" name="Tekstfelt 4">
            <a:extLst>
              <a:ext uri="{FF2B5EF4-FFF2-40B4-BE49-F238E27FC236}">
                <a16:creationId xmlns:a16="http://schemas.microsoft.com/office/drawing/2014/main" id="{5763CDF8-C742-8BB0-64CA-9C88995A2E83}"/>
              </a:ext>
            </a:extLst>
          </p:cNvPr>
          <p:cNvSpPr txBox="1"/>
          <p:nvPr/>
        </p:nvSpPr>
        <p:spPr>
          <a:xfrm>
            <a:off x="11060293" y="3295785"/>
            <a:ext cx="399148" cy="264560"/>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a-DK" sz="1100" dirty="0">
                <a:solidFill>
                  <a:schemeClr val="bg1"/>
                </a:solidFill>
              </a:rPr>
              <a:t>100</a:t>
            </a:r>
          </a:p>
        </p:txBody>
      </p:sp>
      <p:sp>
        <p:nvSpPr>
          <p:cNvPr id="20" name="Tekstfelt 19">
            <a:extLst>
              <a:ext uri="{FF2B5EF4-FFF2-40B4-BE49-F238E27FC236}">
                <a16:creationId xmlns:a16="http://schemas.microsoft.com/office/drawing/2014/main" id="{D641E0BB-6E85-C636-1A64-8BEBA8A43EC5}"/>
              </a:ext>
            </a:extLst>
          </p:cNvPr>
          <p:cNvSpPr txBox="1"/>
          <p:nvPr/>
        </p:nvSpPr>
        <p:spPr>
          <a:xfrm>
            <a:off x="1581146" y="1471565"/>
            <a:ext cx="5823948" cy="1815882"/>
          </a:xfrm>
          <a:prstGeom prst="rect">
            <a:avLst/>
          </a:prstGeom>
          <a:noFill/>
        </p:spPr>
        <p:txBody>
          <a:bodyPr wrap="square" rtlCol="0">
            <a:spAutoFit/>
          </a:bodyPr>
          <a:lstStyle/>
          <a:p>
            <a:pPr marL="457200" indent="-457200">
              <a:buFont typeface="Arial" panose="020B0604020202020204" pitchFamily="34" charset="0"/>
              <a:buChar char="•"/>
            </a:pPr>
            <a:r>
              <a:rPr lang="da-DK" sz="2800" dirty="0"/>
              <a:t>Bl.a. vigtig for calciumoptagelse, knogler og immunforsvar</a:t>
            </a:r>
          </a:p>
          <a:p>
            <a:pPr marL="457200" indent="-457200">
              <a:buFont typeface="Arial" panose="020B0604020202020204" pitchFamily="34" charset="0"/>
              <a:buChar char="•"/>
            </a:pPr>
            <a:r>
              <a:rPr lang="da-DK" sz="2800" dirty="0"/>
              <a:t>Øget forekomst af D-vitaminmangel</a:t>
            </a:r>
          </a:p>
          <a:p>
            <a:pPr marL="457200" indent="-457200">
              <a:buFont typeface="Arial" panose="020B0604020202020204" pitchFamily="34" charset="0"/>
              <a:buChar char="•"/>
            </a:pPr>
            <a:r>
              <a:rPr lang="da-DK" sz="2800" dirty="0"/>
              <a:t>Symptombillede ved mangel</a:t>
            </a:r>
          </a:p>
        </p:txBody>
      </p:sp>
    </p:spTree>
    <p:extLst>
      <p:ext uri="{BB962C8B-B14F-4D97-AF65-F5344CB8AC3E}">
        <p14:creationId xmlns:p14="http://schemas.microsoft.com/office/powerpoint/2010/main" val="234500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Graphic spid="18"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44D1B-E11C-437A-AF30-C41CCBF7D1BE}"/>
              </a:ext>
            </a:extLst>
          </p:cNvPr>
          <p:cNvSpPr>
            <a:spLocks noGrp="1"/>
          </p:cNvSpPr>
          <p:nvPr>
            <p:ph type="title"/>
          </p:nvPr>
        </p:nvSpPr>
        <p:spPr>
          <a:xfrm>
            <a:off x="2166257" y="115127"/>
            <a:ext cx="9535177" cy="1325563"/>
          </a:xfrm>
        </p:spPr>
        <p:txBody>
          <a:bodyPr/>
          <a:lstStyle/>
          <a:p>
            <a:r>
              <a:rPr lang="da-DK" dirty="0"/>
              <a:t>Jern</a:t>
            </a:r>
          </a:p>
        </p:txBody>
      </p:sp>
      <p:sp>
        <p:nvSpPr>
          <p:cNvPr id="3" name="Pladsholder til indhold 2">
            <a:extLst>
              <a:ext uri="{FF2B5EF4-FFF2-40B4-BE49-F238E27FC236}">
                <a16:creationId xmlns:a16="http://schemas.microsoft.com/office/drawing/2014/main" id="{B37EBBD3-1169-4F3C-A9B9-DF25ECE760E1}"/>
              </a:ext>
            </a:extLst>
          </p:cNvPr>
          <p:cNvSpPr>
            <a:spLocks noGrp="1"/>
          </p:cNvSpPr>
          <p:nvPr>
            <p:ph idx="1"/>
          </p:nvPr>
        </p:nvSpPr>
        <p:spPr>
          <a:xfrm>
            <a:off x="838200" y="1835899"/>
            <a:ext cx="10515600" cy="4351338"/>
          </a:xfrm>
        </p:spPr>
        <p:txBody>
          <a:bodyPr/>
          <a:lstStyle/>
          <a:p>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sz="1400" dirty="0"/>
          </a:p>
        </p:txBody>
      </p:sp>
      <p:sp>
        <p:nvSpPr>
          <p:cNvPr id="4" name="Tekstfelt 3">
            <a:extLst>
              <a:ext uri="{FF2B5EF4-FFF2-40B4-BE49-F238E27FC236}">
                <a16:creationId xmlns:a16="http://schemas.microsoft.com/office/drawing/2014/main" id="{ED833D3C-13DB-4F12-8F0C-EFDF3C8C21FB}"/>
              </a:ext>
            </a:extLst>
          </p:cNvPr>
          <p:cNvSpPr txBox="1"/>
          <p:nvPr/>
        </p:nvSpPr>
        <p:spPr>
          <a:xfrm>
            <a:off x="6335731" y="6523476"/>
            <a:ext cx="5856269" cy="307777"/>
          </a:xfrm>
          <a:prstGeom prst="rect">
            <a:avLst/>
          </a:prstGeom>
          <a:noFill/>
        </p:spPr>
        <p:txBody>
          <a:bodyPr wrap="square" rtlCol="0">
            <a:spAutoFit/>
          </a:bodyPr>
          <a:lstStyle/>
          <a:p>
            <a:r>
              <a:rPr lang="da-DK" sz="1400" i="1" dirty="0"/>
              <a:t>Nordic Nutrition </a:t>
            </a:r>
            <a:r>
              <a:rPr lang="da-DK" sz="1400" i="1" dirty="0" err="1"/>
              <a:t>Recommendations</a:t>
            </a:r>
            <a:r>
              <a:rPr lang="da-DK" sz="1400" i="1" dirty="0"/>
              <a:t> 2012 og Danskernes kostvaner 2011-2013 </a:t>
            </a:r>
          </a:p>
        </p:txBody>
      </p:sp>
      <p:sp>
        <p:nvSpPr>
          <p:cNvPr id="8" name="Tekstfelt 7">
            <a:extLst>
              <a:ext uri="{FF2B5EF4-FFF2-40B4-BE49-F238E27FC236}">
                <a16:creationId xmlns:a16="http://schemas.microsoft.com/office/drawing/2014/main" id="{E5FD11CB-D4C2-43E6-9A44-707063371A34}"/>
              </a:ext>
            </a:extLst>
          </p:cNvPr>
          <p:cNvSpPr txBox="1"/>
          <p:nvPr/>
        </p:nvSpPr>
        <p:spPr>
          <a:xfrm>
            <a:off x="9207062" y="622497"/>
            <a:ext cx="214673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b="1" dirty="0"/>
              <a:t>Hvor får vi jern fra?</a:t>
            </a:r>
          </a:p>
          <a:p>
            <a:r>
              <a:rPr lang="da-DK" dirty="0"/>
              <a:t>Brød/korn</a:t>
            </a:r>
          </a:p>
          <a:p>
            <a:r>
              <a:rPr lang="da-DK" dirty="0"/>
              <a:t>Kød</a:t>
            </a:r>
          </a:p>
          <a:p>
            <a:r>
              <a:rPr lang="da-DK" dirty="0"/>
              <a:t>Kartofler</a:t>
            </a:r>
          </a:p>
          <a:p>
            <a:r>
              <a:rPr lang="da-DK" dirty="0"/>
              <a:t>Grøntsager</a:t>
            </a:r>
          </a:p>
          <a:p>
            <a:r>
              <a:rPr lang="da-DK" dirty="0"/>
              <a:t>Frugt</a:t>
            </a:r>
          </a:p>
        </p:txBody>
      </p:sp>
      <p:pic>
        <p:nvPicPr>
          <p:cNvPr id="9" name="Billede 8">
            <a:extLst>
              <a:ext uri="{FF2B5EF4-FFF2-40B4-BE49-F238E27FC236}">
                <a16:creationId xmlns:a16="http://schemas.microsoft.com/office/drawing/2014/main" id="{FF023D97-7B3F-EB8D-6CA6-EB858867BB12}"/>
              </a:ext>
            </a:extLst>
          </p:cNvPr>
          <p:cNvPicPr>
            <a:picLocks noChangeAspect="1"/>
          </p:cNvPicPr>
          <p:nvPr/>
        </p:nvPicPr>
        <p:blipFill rotWithShape="1">
          <a:blip r:embed="rId3"/>
          <a:srcRect l="671" t="19671" r="72570" b="32402"/>
          <a:stretch/>
        </p:blipFill>
        <p:spPr bwMode="auto">
          <a:xfrm>
            <a:off x="203200" y="324563"/>
            <a:ext cx="1720178" cy="1733031"/>
          </a:xfrm>
          <a:prstGeom prst="rect">
            <a:avLst/>
          </a:prstGeom>
          <a:effectLst/>
          <a:extLst>
            <a:ext uri="{53640926-AAD7-44D8-BBD7-CCE9431645EC}">
              <a14:shadowObscured xmlns:a14="http://schemas.microsoft.com/office/drawing/2010/main"/>
            </a:ext>
          </a:extLst>
        </p:spPr>
      </p:pic>
      <p:graphicFrame>
        <p:nvGraphicFramePr>
          <p:cNvPr id="18" name="Diagram 17">
            <a:extLst>
              <a:ext uri="{FF2B5EF4-FFF2-40B4-BE49-F238E27FC236}">
                <a16:creationId xmlns:a16="http://schemas.microsoft.com/office/drawing/2014/main" id="{EA0361DA-35B7-FEEB-40F9-40E999175342}"/>
              </a:ext>
            </a:extLst>
          </p:cNvPr>
          <p:cNvGraphicFramePr>
            <a:graphicFrameLocks/>
          </p:cNvGraphicFramePr>
          <p:nvPr>
            <p:extLst>
              <p:ext uri="{D42A27DB-BD31-4B8C-83A1-F6EECF244321}">
                <p14:modId xmlns:p14="http://schemas.microsoft.com/office/powerpoint/2010/main" val="2192196959"/>
              </p:ext>
            </p:extLst>
          </p:nvPr>
        </p:nvGraphicFramePr>
        <p:xfrm>
          <a:off x="1308781" y="3024936"/>
          <a:ext cx="4787219" cy="3162301"/>
        </p:xfrm>
        <a:graphic>
          <a:graphicData uri="http://schemas.openxmlformats.org/drawingml/2006/chart">
            <c:chart xmlns:c="http://schemas.openxmlformats.org/drawingml/2006/chart" xmlns:r="http://schemas.openxmlformats.org/officeDocument/2006/relationships" r:id="rId4"/>
          </a:graphicData>
        </a:graphic>
      </p:graphicFrame>
      <p:sp>
        <p:nvSpPr>
          <p:cNvPr id="19" name="Tekstfelt 18">
            <a:extLst>
              <a:ext uri="{FF2B5EF4-FFF2-40B4-BE49-F238E27FC236}">
                <a16:creationId xmlns:a16="http://schemas.microsoft.com/office/drawing/2014/main" id="{9E7F5112-D490-C5FD-60C3-664F52B2D205}"/>
              </a:ext>
            </a:extLst>
          </p:cNvPr>
          <p:cNvSpPr txBox="1"/>
          <p:nvPr/>
        </p:nvSpPr>
        <p:spPr>
          <a:xfrm>
            <a:off x="1923378" y="1228369"/>
            <a:ext cx="5163510" cy="1384995"/>
          </a:xfrm>
          <a:prstGeom prst="rect">
            <a:avLst/>
          </a:prstGeom>
          <a:noFill/>
        </p:spPr>
        <p:txBody>
          <a:bodyPr wrap="square" rtlCol="0">
            <a:spAutoFit/>
          </a:bodyPr>
          <a:lstStyle/>
          <a:p>
            <a:pPr marL="457200" indent="-457200">
              <a:buFont typeface="Arial" panose="020B0604020202020204" pitchFamily="34" charset="0"/>
              <a:buChar char="•"/>
            </a:pPr>
            <a:r>
              <a:rPr lang="da-DK" sz="2800" dirty="0"/>
              <a:t>Nødvendig for produktion af stofskiftehormoner</a:t>
            </a:r>
          </a:p>
          <a:p>
            <a:pPr marL="457200" indent="-457200">
              <a:buFont typeface="Arial" panose="020B0604020202020204" pitchFamily="34" charset="0"/>
              <a:buChar char="•"/>
            </a:pPr>
            <a:r>
              <a:rPr lang="da-DK" sz="2800" dirty="0"/>
              <a:t>Symptombillede ved mangel</a:t>
            </a:r>
          </a:p>
        </p:txBody>
      </p:sp>
      <p:graphicFrame>
        <p:nvGraphicFramePr>
          <p:cNvPr id="20" name="Diagram 19">
            <a:extLst>
              <a:ext uri="{FF2B5EF4-FFF2-40B4-BE49-F238E27FC236}">
                <a16:creationId xmlns:a16="http://schemas.microsoft.com/office/drawing/2014/main" id="{2AE16E2D-317F-5EAD-A751-4921A1FE98A0}"/>
              </a:ext>
            </a:extLst>
          </p:cNvPr>
          <p:cNvGraphicFramePr>
            <a:graphicFrameLocks/>
          </p:cNvGraphicFramePr>
          <p:nvPr>
            <p:extLst>
              <p:ext uri="{D42A27DB-BD31-4B8C-83A1-F6EECF244321}">
                <p14:modId xmlns:p14="http://schemas.microsoft.com/office/powerpoint/2010/main" val="476082511"/>
              </p:ext>
            </p:extLst>
          </p:nvPr>
        </p:nvGraphicFramePr>
        <p:xfrm>
          <a:off x="6629641" y="3012473"/>
          <a:ext cx="4710113" cy="34813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8482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8" grpId="0">
        <p:bldAsOne/>
      </p:bldGraphic>
      <p:bldGraphic spid="2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44D1B-E11C-437A-AF30-C41CCBF7D1BE}"/>
              </a:ext>
            </a:extLst>
          </p:cNvPr>
          <p:cNvSpPr>
            <a:spLocks noGrp="1"/>
          </p:cNvSpPr>
          <p:nvPr>
            <p:ph type="title"/>
          </p:nvPr>
        </p:nvSpPr>
        <p:spPr>
          <a:xfrm>
            <a:off x="2150081" y="179581"/>
            <a:ext cx="2180181" cy="1325563"/>
          </a:xfrm>
        </p:spPr>
        <p:txBody>
          <a:bodyPr/>
          <a:lstStyle/>
          <a:p>
            <a:r>
              <a:rPr lang="da-DK" dirty="0"/>
              <a:t>Selen</a:t>
            </a:r>
          </a:p>
        </p:txBody>
      </p:sp>
      <p:sp>
        <p:nvSpPr>
          <p:cNvPr id="3" name="Pladsholder til indhold 2">
            <a:extLst>
              <a:ext uri="{FF2B5EF4-FFF2-40B4-BE49-F238E27FC236}">
                <a16:creationId xmlns:a16="http://schemas.microsoft.com/office/drawing/2014/main" id="{B37EBBD3-1169-4F3C-A9B9-DF25ECE760E1}"/>
              </a:ext>
            </a:extLst>
          </p:cNvPr>
          <p:cNvSpPr>
            <a:spLocks noGrp="1"/>
          </p:cNvSpPr>
          <p:nvPr>
            <p:ph idx="1"/>
          </p:nvPr>
        </p:nvSpPr>
        <p:spPr>
          <a:xfrm>
            <a:off x="1848603" y="1539128"/>
            <a:ext cx="7684279" cy="1487912"/>
          </a:xfrm>
        </p:spPr>
        <p:txBody>
          <a:bodyPr>
            <a:normAutofit fontScale="92500"/>
          </a:bodyPr>
          <a:lstStyle/>
          <a:p>
            <a:r>
              <a:rPr lang="da-DK" sz="3000" dirty="0">
                <a:ea typeface="Calibri" panose="020F0502020204030204" pitchFamily="34" charset="0"/>
                <a:cs typeface="Times New Roman" panose="02020603050405020304" pitchFamily="18" charset="0"/>
              </a:rPr>
              <a:t>Selen indgår i enzymerne, som omdanner T4 til T3</a:t>
            </a:r>
          </a:p>
          <a:p>
            <a:r>
              <a:rPr lang="da-DK" sz="3000" dirty="0"/>
              <a:t>Selentilskud undersøges i et studie på OUH</a:t>
            </a:r>
          </a:p>
          <a:p>
            <a:pPr marL="0" indent="0">
              <a:buNone/>
            </a:pPr>
            <a:r>
              <a:rPr lang="da-DK" sz="1400" dirty="0"/>
              <a:t>               </a:t>
            </a:r>
            <a:endParaRPr lang="da-DK" sz="1500" dirty="0">
              <a:solidFill>
                <a:srgbClr val="FF0000"/>
              </a:solidFill>
            </a:endParaRPr>
          </a:p>
        </p:txBody>
      </p:sp>
      <p:sp>
        <p:nvSpPr>
          <p:cNvPr id="4" name="Tekstfelt 3">
            <a:extLst>
              <a:ext uri="{FF2B5EF4-FFF2-40B4-BE49-F238E27FC236}">
                <a16:creationId xmlns:a16="http://schemas.microsoft.com/office/drawing/2014/main" id="{ED833D3C-13DB-4F12-8F0C-EFDF3C8C21FB}"/>
              </a:ext>
            </a:extLst>
          </p:cNvPr>
          <p:cNvSpPr txBox="1"/>
          <p:nvPr/>
        </p:nvSpPr>
        <p:spPr>
          <a:xfrm>
            <a:off x="6425364" y="6477718"/>
            <a:ext cx="5856269" cy="307777"/>
          </a:xfrm>
          <a:prstGeom prst="rect">
            <a:avLst/>
          </a:prstGeom>
          <a:noFill/>
        </p:spPr>
        <p:txBody>
          <a:bodyPr wrap="square" rtlCol="0">
            <a:spAutoFit/>
          </a:bodyPr>
          <a:lstStyle/>
          <a:p>
            <a:r>
              <a:rPr lang="da-DK" sz="1400" i="1" dirty="0"/>
              <a:t>Nordic Nutrition </a:t>
            </a:r>
            <a:r>
              <a:rPr lang="da-DK" sz="1400" i="1" dirty="0" err="1"/>
              <a:t>Recommendations</a:t>
            </a:r>
            <a:r>
              <a:rPr lang="da-DK" sz="1400" i="1" dirty="0"/>
              <a:t> 2012 og Danskernes kostvaner 2011-2013 </a:t>
            </a:r>
          </a:p>
        </p:txBody>
      </p:sp>
      <p:sp>
        <p:nvSpPr>
          <p:cNvPr id="8" name="Tekstfelt 7">
            <a:extLst>
              <a:ext uri="{FF2B5EF4-FFF2-40B4-BE49-F238E27FC236}">
                <a16:creationId xmlns:a16="http://schemas.microsoft.com/office/drawing/2014/main" id="{E5FD11CB-D4C2-43E6-9A44-707063371A34}"/>
              </a:ext>
            </a:extLst>
          </p:cNvPr>
          <p:cNvSpPr txBox="1"/>
          <p:nvPr/>
        </p:nvSpPr>
        <p:spPr>
          <a:xfrm>
            <a:off x="9798453" y="489481"/>
            <a:ext cx="2180181"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b="1" dirty="0"/>
              <a:t>Hvor får vi selen fra?</a:t>
            </a:r>
          </a:p>
          <a:p>
            <a:r>
              <a:rPr lang="da-DK" dirty="0"/>
              <a:t>Kød</a:t>
            </a:r>
          </a:p>
          <a:p>
            <a:r>
              <a:rPr lang="da-DK" dirty="0"/>
              <a:t>Fjerkræ</a:t>
            </a:r>
          </a:p>
          <a:p>
            <a:r>
              <a:rPr lang="da-DK" dirty="0"/>
              <a:t>Æg</a:t>
            </a:r>
          </a:p>
          <a:p>
            <a:r>
              <a:rPr lang="da-DK" dirty="0"/>
              <a:t>Fisk</a:t>
            </a:r>
          </a:p>
          <a:p>
            <a:r>
              <a:rPr lang="da-DK" dirty="0"/>
              <a:t>Kornprodukter</a:t>
            </a:r>
          </a:p>
          <a:p>
            <a:r>
              <a:rPr lang="da-DK" dirty="0"/>
              <a:t>Mælk/ost</a:t>
            </a:r>
          </a:p>
        </p:txBody>
      </p:sp>
      <p:pic>
        <p:nvPicPr>
          <p:cNvPr id="5" name="Billede 4">
            <a:extLst>
              <a:ext uri="{FF2B5EF4-FFF2-40B4-BE49-F238E27FC236}">
                <a16:creationId xmlns:a16="http://schemas.microsoft.com/office/drawing/2014/main" id="{E79D9616-E4E1-2992-E8DF-79DC09DEF600}"/>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708D449E-8C98-C3B9-FF80-00E13A56FFA9}"/>
              </a:ext>
            </a:extLst>
          </p:cNvPr>
          <p:cNvGraphicFramePr>
            <a:graphicFrameLocks/>
          </p:cNvGraphicFramePr>
          <p:nvPr>
            <p:extLst>
              <p:ext uri="{D42A27DB-BD31-4B8C-83A1-F6EECF244321}">
                <p14:modId xmlns:p14="http://schemas.microsoft.com/office/powerpoint/2010/main" val="1042898450"/>
              </p:ext>
            </p:extLst>
          </p:nvPr>
        </p:nvGraphicFramePr>
        <p:xfrm>
          <a:off x="6729009" y="3061025"/>
          <a:ext cx="4626669" cy="3060973"/>
        </p:xfrm>
        <a:graphic>
          <a:graphicData uri="http://schemas.openxmlformats.org/drawingml/2006/chart">
            <c:chart xmlns:c="http://schemas.openxmlformats.org/drawingml/2006/chart" xmlns:r="http://schemas.openxmlformats.org/officeDocument/2006/relationships" r:id="rId4"/>
          </a:graphicData>
        </a:graphic>
      </p:graphicFrame>
      <p:sp>
        <p:nvSpPr>
          <p:cNvPr id="16" name="Tekstfelt 9">
            <a:extLst>
              <a:ext uri="{FF2B5EF4-FFF2-40B4-BE49-F238E27FC236}">
                <a16:creationId xmlns:a16="http://schemas.microsoft.com/office/drawing/2014/main" id="{4CABE17D-F727-C0AD-5BFF-A7B0F9C49F5A}"/>
              </a:ext>
            </a:extLst>
          </p:cNvPr>
          <p:cNvSpPr txBox="1"/>
          <p:nvPr/>
        </p:nvSpPr>
        <p:spPr>
          <a:xfrm>
            <a:off x="10620552" y="3784925"/>
            <a:ext cx="535985" cy="24622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a-DK" sz="1000" dirty="0">
                <a:solidFill>
                  <a:schemeClr val="bg1"/>
                </a:solidFill>
              </a:rPr>
              <a:t>300</a:t>
            </a:r>
          </a:p>
        </p:txBody>
      </p:sp>
      <p:graphicFrame>
        <p:nvGraphicFramePr>
          <p:cNvPr id="17" name="Diagram 16">
            <a:extLst>
              <a:ext uri="{FF2B5EF4-FFF2-40B4-BE49-F238E27FC236}">
                <a16:creationId xmlns:a16="http://schemas.microsoft.com/office/drawing/2014/main" id="{58172508-467F-D948-053A-949CE7C9BB88}"/>
              </a:ext>
            </a:extLst>
          </p:cNvPr>
          <p:cNvGraphicFramePr>
            <a:graphicFrameLocks/>
          </p:cNvGraphicFramePr>
          <p:nvPr>
            <p:extLst>
              <p:ext uri="{D42A27DB-BD31-4B8C-83A1-F6EECF244321}">
                <p14:modId xmlns:p14="http://schemas.microsoft.com/office/powerpoint/2010/main" val="2660512538"/>
              </p:ext>
            </p:extLst>
          </p:nvPr>
        </p:nvGraphicFramePr>
        <p:xfrm>
          <a:off x="1439917" y="3061025"/>
          <a:ext cx="4761611" cy="3060973"/>
        </p:xfrm>
        <a:graphic>
          <a:graphicData uri="http://schemas.openxmlformats.org/drawingml/2006/chart">
            <c:chart xmlns:c="http://schemas.openxmlformats.org/drawingml/2006/chart" xmlns:r="http://schemas.openxmlformats.org/officeDocument/2006/relationships" r:id="rId5"/>
          </a:graphicData>
        </a:graphic>
      </p:graphicFrame>
      <p:sp>
        <p:nvSpPr>
          <p:cNvPr id="18" name="Tekstfelt 11">
            <a:extLst>
              <a:ext uri="{FF2B5EF4-FFF2-40B4-BE49-F238E27FC236}">
                <a16:creationId xmlns:a16="http://schemas.microsoft.com/office/drawing/2014/main" id="{621C0283-E387-4354-8A39-FA1146B23560}"/>
              </a:ext>
            </a:extLst>
          </p:cNvPr>
          <p:cNvSpPr txBox="1"/>
          <p:nvPr/>
        </p:nvSpPr>
        <p:spPr>
          <a:xfrm>
            <a:off x="5439757" y="3784926"/>
            <a:ext cx="552221" cy="246221"/>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da-DK" sz="1000">
                <a:solidFill>
                  <a:schemeClr val="bg1"/>
                </a:solidFill>
              </a:rPr>
              <a:t>300</a:t>
            </a:r>
          </a:p>
        </p:txBody>
      </p:sp>
    </p:spTree>
    <p:extLst>
      <p:ext uri="{BB962C8B-B14F-4D97-AF65-F5344CB8AC3E}">
        <p14:creationId xmlns:p14="http://schemas.microsoft.com/office/powerpoint/2010/main" val="412777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Graphic spid="1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E44D1B-E11C-437A-AF30-C41CCBF7D1BE}"/>
              </a:ext>
            </a:extLst>
          </p:cNvPr>
          <p:cNvSpPr>
            <a:spLocks noGrp="1"/>
          </p:cNvSpPr>
          <p:nvPr>
            <p:ph type="title"/>
          </p:nvPr>
        </p:nvSpPr>
        <p:spPr>
          <a:xfrm>
            <a:off x="2198915" y="358418"/>
            <a:ext cx="10515600" cy="1325563"/>
          </a:xfrm>
        </p:spPr>
        <p:txBody>
          <a:bodyPr/>
          <a:lstStyle/>
          <a:p>
            <a:r>
              <a:rPr lang="da-DK" dirty="0"/>
              <a:t>B-12</a:t>
            </a:r>
          </a:p>
        </p:txBody>
      </p:sp>
      <p:sp>
        <p:nvSpPr>
          <p:cNvPr id="3" name="Pladsholder til indhold 2">
            <a:extLst>
              <a:ext uri="{FF2B5EF4-FFF2-40B4-BE49-F238E27FC236}">
                <a16:creationId xmlns:a16="http://schemas.microsoft.com/office/drawing/2014/main" id="{B37EBBD3-1169-4F3C-A9B9-DF25ECE760E1}"/>
              </a:ext>
            </a:extLst>
          </p:cNvPr>
          <p:cNvSpPr>
            <a:spLocks noGrp="1"/>
          </p:cNvSpPr>
          <p:nvPr>
            <p:ph idx="1"/>
          </p:nvPr>
        </p:nvSpPr>
        <p:spPr>
          <a:xfrm>
            <a:off x="838200" y="1835899"/>
            <a:ext cx="10515600" cy="4351338"/>
          </a:xfrm>
        </p:spPr>
        <p:txBody>
          <a:bodyPr/>
          <a:lstStyle/>
          <a:p>
            <a:endParaRPr lang="da-DK" dirty="0"/>
          </a:p>
          <a:p>
            <a:pPr marL="0" indent="0">
              <a:buNone/>
            </a:pPr>
            <a:endParaRPr lang="da-DK" dirty="0"/>
          </a:p>
          <a:p>
            <a:pPr marL="0" indent="0">
              <a:buNone/>
            </a:pPr>
            <a:endParaRPr lang="da-DK" dirty="0"/>
          </a:p>
          <a:p>
            <a:pPr marL="0" indent="0">
              <a:buNone/>
            </a:pPr>
            <a:endParaRPr lang="da-DK" dirty="0"/>
          </a:p>
          <a:p>
            <a:pPr marL="0" indent="0">
              <a:buNone/>
            </a:pPr>
            <a:endParaRPr lang="da-DK" sz="1400" dirty="0"/>
          </a:p>
          <a:p>
            <a:pPr marL="0" indent="0">
              <a:buNone/>
            </a:pPr>
            <a:r>
              <a:rPr lang="da-DK" sz="1600" dirty="0"/>
              <a:t>	</a:t>
            </a:r>
            <a:endParaRPr lang="da-DK" sz="1500" dirty="0">
              <a:solidFill>
                <a:srgbClr val="FF0000"/>
              </a:solidFill>
            </a:endParaRPr>
          </a:p>
        </p:txBody>
      </p:sp>
      <p:sp>
        <p:nvSpPr>
          <p:cNvPr id="4" name="Tekstfelt 3">
            <a:extLst>
              <a:ext uri="{FF2B5EF4-FFF2-40B4-BE49-F238E27FC236}">
                <a16:creationId xmlns:a16="http://schemas.microsoft.com/office/drawing/2014/main" id="{ED833D3C-13DB-4F12-8F0C-EFDF3C8C21FB}"/>
              </a:ext>
            </a:extLst>
          </p:cNvPr>
          <p:cNvSpPr txBox="1"/>
          <p:nvPr/>
        </p:nvSpPr>
        <p:spPr>
          <a:xfrm>
            <a:off x="6335731" y="6510403"/>
            <a:ext cx="5856269" cy="307777"/>
          </a:xfrm>
          <a:prstGeom prst="rect">
            <a:avLst/>
          </a:prstGeom>
          <a:noFill/>
        </p:spPr>
        <p:txBody>
          <a:bodyPr wrap="square" rtlCol="0">
            <a:spAutoFit/>
          </a:bodyPr>
          <a:lstStyle/>
          <a:p>
            <a:r>
              <a:rPr lang="da-DK" sz="1400" i="1" dirty="0"/>
              <a:t>Nordic Nutrition </a:t>
            </a:r>
            <a:r>
              <a:rPr lang="da-DK" sz="1400" i="1" dirty="0" err="1"/>
              <a:t>Recommendations</a:t>
            </a:r>
            <a:r>
              <a:rPr lang="da-DK" sz="1400" i="1" dirty="0"/>
              <a:t> 2012 og Danskernes kostvaner 2011-2013 </a:t>
            </a:r>
          </a:p>
        </p:txBody>
      </p:sp>
      <p:sp>
        <p:nvSpPr>
          <p:cNvPr id="8" name="Tekstfelt 7">
            <a:extLst>
              <a:ext uri="{FF2B5EF4-FFF2-40B4-BE49-F238E27FC236}">
                <a16:creationId xmlns:a16="http://schemas.microsoft.com/office/drawing/2014/main" id="{E5FD11CB-D4C2-43E6-9A44-707063371A34}"/>
              </a:ext>
            </a:extLst>
          </p:cNvPr>
          <p:cNvSpPr txBox="1"/>
          <p:nvPr/>
        </p:nvSpPr>
        <p:spPr>
          <a:xfrm>
            <a:off x="8377064" y="629394"/>
            <a:ext cx="3106218" cy="175432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da-DK" b="1" dirty="0"/>
              <a:t>Hvor får vi B-12 fra?</a:t>
            </a:r>
          </a:p>
          <a:p>
            <a:r>
              <a:rPr lang="da-DK" dirty="0"/>
              <a:t>Kød</a:t>
            </a:r>
          </a:p>
          <a:p>
            <a:r>
              <a:rPr lang="da-DK" dirty="0"/>
              <a:t>Fisk</a:t>
            </a:r>
          </a:p>
          <a:p>
            <a:r>
              <a:rPr lang="da-DK" dirty="0"/>
              <a:t>Mælk</a:t>
            </a:r>
          </a:p>
          <a:p>
            <a:r>
              <a:rPr lang="da-DK" dirty="0"/>
              <a:t>Ost</a:t>
            </a:r>
          </a:p>
          <a:p>
            <a:r>
              <a:rPr lang="da-DK" dirty="0"/>
              <a:t>Æg</a:t>
            </a:r>
          </a:p>
        </p:txBody>
      </p:sp>
      <p:pic>
        <p:nvPicPr>
          <p:cNvPr id="5" name="Billede 4">
            <a:extLst>
              <a:ext uri="{FF2B5EF4-FFF2-40B4-BE49-F238E27FC236}">
                <a16:creationId xmlns:a16="http://schemas.microsoft.com/office/drawing/2014/main" id="{1E592C52-018A-20E2-EFCB-4B3AAC58599F}"/>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AF61829D-1515-2C97-BA98-93D59F86161F}"/>
              </a:ext>
            </a:extLst>
          </p:cNvPr>
          <p:cNvGraphicFramePr>
            <a:graphicFrameLocks/>
          </p:cNvGraphicFramePr>
          <p:nvPr>
            <p:extLst>
              <p:ext uri="{D42A27DB-BD31-4B8C-83A1-F6EECF244321}">
                <p14:modId xmlns:p14="http://schemas.microsoft.com/office/powerpoint/2010/main" val="4111010985"/>
              </p:ext>
            </p:extLst>
          </p:nvPr>
        </p:nvGraphicFramePr>
        <p:xfrm>
          <a:off x="6335731" y="2654696"/>
          <a:ext cx="5518417" cy="357391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kstfelt 14">
            <a:extLst>
              <a:ext uri="{FF2B5EF4-FFF2-40B4-BE49-F238E27FC236}">
                <a16:creationId xmlns:a16="http://schemas.microsoft.com/office/drawing/2014/main" id="{FC178DB7-C305-90DB-ED17-2922F7BED2F1}"/>
              </a:ext>
            </a:extLst>
          </p:cNvPr>
          <p:cNvSpPr txBox="1"/>
          <p:nvPr/>
        </p:nvSpPr>
        <p:spPr>
          <a:xfrm>
            <a:off x="1491791" y="1702510"/>
            <a:ext cx="5424305" cy="1384995"/>
          </a:xfrm>
          <a:prstGeom prst="rect">
            <a:avLst/>
          </a:prstGeom>
          <a:noFill/>
        </p:spPr>
        <p:txBody>
          <a:bodyPr wrap="none" rtlCol="0">
            <a:spAutoFit/>
          </a:bodyPr>
          <a:lstStyle/>
          <a:p>
            <a:pPr marL="285750" indent="-285750">
              <a:buFont typeface="Arial" panose="020B0604020202020204" pitchFamily="34" charset="0"/>
              <a:buChar char="•"/>
            </a:pPr>
            <a:r>
              <a:rPr lang="da-DK" sz="2800" dirty="0"/>
              <a:t>Autoimmunt betinget B12 mangel</a:t>
            </a:r>
          </a:p>
          <a:p>
            <a:pPr marL="285750" indent="-285750">
              <a:buFont typeface="Arial" panose="020B0604020202020204" pitchFamily="34" charset="0"/>
              <a:buChar char="•"/>
            </a:pPr>
            <a:r>
              <a:rPr lang="da-DK" sz="2800" dirty="0"/>
              <a:t>Symptombillede ved mangel</a:t>
            </a:r>
          </a:p>
          <a:p>
            <a:pPr marL="285750" indent="-285750">
              <a:buFont typeface="Arial" panose="020B0604020202020204" pitchFamily="34" charset="0"/>
              <a:buChar char="•"/>
            </a:pPr>
            <a:r>
              <a:rPr lang="da-DK" sz="2800" dirty="0"/>
              <a:t>Obs vegetarisk/vegansk kost</a:t>
            </a:r>
          </a:p>
        </p:txBody>
      </p:sp>
    </p:spTree>
    <p:extLst>
      <p:ext uri="{BB962C8B-B14F-4D97-AF65-F5344CB8AC3E}">
        <p14:creationId xmlns:p14="http://schemas.microsoft.com/office/powerpoint/2010/main" val="32338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071838" y="838645"/>
            <a:ext cx="9113518" cy="932688"/>
          </a:xfrm>
        </p:spPr>
        <p:txBody>
          <a:bodyPr vert="horz" lIns="91440" tIns="45720" rIns="91440" bIns="45720" rtlCol="0" anchor="b">
            <a:normAutofit fontScale="90000"/>
          </a:bodyPr>
          <a:lstStyle/>
          <a:p>
            <a:r>
              <a:rPr lang="da-DK" sz="5400" dirty="0"/>
              <a:t>Mit stofskifte er lavt </a:t>
            </a:r>
            <a:br>
              <a:rPr lang="da-DK" sz="5400" dirty="0"/>
            </a:br>
            <a:r>
              <a:rPr lang="da-DK" sz="5400" dirty="0"/>
              <a:t>Hvorfor kan jeg ikke tabe mig?</a:t>
            </a:r>
            <a:endParaRPr lang="en-US" sz="5400" kern="1200" dirty="0">
              <a:solidFill>
                <a:schemeClr val="tx1"/>
              </a:solidFill>
              <a:latin typeface="+mj-lt"/>
              <a:ea typeface="+mj-ea"/>
              <a:cs typeface="+mj-cs"/>
            </a:endParaRPr>
          </a:p>
        </p:txBody>
      </p:sp>
      <p:pic>
        <p:nvPicPr>
          <p:cNvPr id="4" name="Billede 3">
            <a:extLst>
              <a:ext uri="{FF2B5EF4-FFF2-40B4-BE49-F238E27FC236}">
                <a16:creationId xmlns:a16="http://schemas.microsoft.com/office/drawing/2014/main" id="{118A467A-6A3D-4788-8ACD-FBFCBC287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4588" y="2119120"/>
            <a:ext cx="3340768" cy="3129360"/>
          </a:xfrm>
          <a:prstGeom prst="rect">
            <a:avLst/>
          </a:prstGeom>
        </p:spPr>
      </p:pic>
      <p:pic>
        <p:nvPicPr>
          <p:cNvPr id="6" name="Billede 5">
            <a:extLst>
              <a:ext uri="{FF2B5EF4-FFF2-40B4-BE49-F238E27FC236}">
                <a16:creationId xmlns:a16="http://schemas.microsoft.com/office/drawing/2014/main" id="{057DD229-6177-43AB-BD82-F28292072A28}"/>
              </a:ext>
            </a:extLst>
          </p:cNvPr>
          <p:cNvPicPr>
            <a:picLocks noChangeAspect="1"/>
          </p:cNvPicPr>
          <p:nvPr/>
        </p:nvPicPr>
        <p:blipFill rotWithShape="1">
          <a:blip r:embed="rId4"/>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sp>
        <p:nvSpPr>
          <p:cNvPr id="9" name="Pladsholder til indhold 2">
            <a:extLst>
              <a:ext uri="{FF2B5EF4-FFF2-40B4-BE49-F238E27FC236}">
                <a16:creationId xmlns:a16="http://schemas.microsoft.com/office/drawing/2014/main" id="{32EFBF97-B951-47BB-8245-DA00D27AD5CF}"/>
              </a:ext>
            </a:extLst>
          </p:cNvPr>
          <p:cNvSpPr>
            <a:spLocks noGrp="1"/>
          </p:cNvSpPr>
          <p:nvPr>
            <p:ph idx="1"/>
          </p:nvPr>
        </p:nvSpPr>
        <p:spPr>
          <a:xfrm>
            <a:off x="838200" y="2134235"/>
            <a:ext cx="10515600" cy="4351338"/>
          </a:xfrm>
        </p:spPr>
        <p:txBody>
          <a:bodyPr/>
          <a:lstStyle/>
          <a:p>
            <a:r>
              <a:rPr lang="da-DK" dirty="0"/>
              <a:t>Ubehandlet eller ikke velbehandlet </a:t>
            </a:r>
            <a:br>
              <a:rPr lang="da-DK" dirty="0"/>
            </a:br>
            <a:r>
              <a:rPr lang="da-DK" dirty="0"/>
              <a:t>lavt stofskifte kan resultere i vægtøgning</a:t>
            </a:r>
            <a:br>
              <a:rPr lang="da-DK" dirty="0"/>
            </a:br>
            <a:r>
              <a:rPr lang="da-DK" dirty="0"/>
              <a:t>eller manglende vægttab. </a:t>
            </a:r>
          </a:p>
          <a:p>
            <a:endParaRPr lang="da-DK" dirty="0"/>
          </a:p>
          <a:p>
            <a:r>
              <a:rPr lang="da-DK" dirty="0"/>
              <a:t>Hvilke faktorer spiller ind på vægten?</a:t>
            </a:r>
          </a:p>
          <a:p>
            <a:endParaRPr lang="da-DK" dirty="0"/>
          </a:p>
          <a:p>
            <a:r>
              <a:rPr lang="da-DK" dirty="0"/>
              <a:t>Hvor skal fokus være?</a:t>
            </a:r>
          </a:p>
        </p:txBody>
      </p:sp>
      <p:pic>
        <p:nvPicPr>
          <p:cNvPr id="10" name="Billede 9" descr="Et billede, der indeholder tekst&#10;&#10;Automatisk genereret beskrivelse">
            <a:extLst>
              <a:ext uri="{FF2B5EF4-FFF2-40B4-BE49-F238E27FC236}">
                <a16:creationId xmlns:a16="http://schemas.microsoft.com/office/drawing/2014/main" id="{7F7B0CDC-4187-4BA7-B0F1-A7483C736F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7264" y="6155983"/>
            <a:ext cx="2288092" cy="646386"/>
          </a:xfrm>
          <a:prstGeom prst="rect">
            <a:avLst/>
          </a:prstGeom>
          <a:effectLst/>
        </p:spPr>
      </p:pic>
      <p:pic>
        <p:nvPicPr>
          <p:cNvPr id="11" name="Billede 10">
            <a:extLst>
              <a:ext uri="{FF2B5EF4-FFF2-40B4-BE49-F238E27FC236}">
                <a16:creationId xmlns:a16="http://schemas.microsoft.com/office/drawing/2014/main" id="{DED30E0A-FF6F-417A-92C7-155DE22BB6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26956" y="5949564"/>
            <a:ext cx="850673" cy="852805"/>
          </a:xfrm>
          <a:prstGeom prst="rect">
            <a:avLst/>
          </a:prstGeom>
          <a:effectLst/>
        </p:spPr>
      </p:pic>
    </p:spTree>
    <p:extLst>
      <p:ext uri="{BB962C8B-B14F-4D97-AF65-F5344CB8AC3E}">
        <p14:creationId xmlns:p14="http://schemas.microsoft.com/office/powerpoint/2010/main" val="19009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Tekstfelt 20">
            <a:extLst>
              <a:ext uri="{FF2B5EF4-FFF2-40B4-BE49-F238E27FC236}">
                <a16:creationId xmlns:a16="http://schemas.microsoft.com/office/drawing/2014/main" id="{C989C267-846D-460A-8407-D4EA6E4F7E9A}"/>
              </a:ext>
            </a:extLst>
          </p:cNvPr>
          <p:cNvSpPr txBox="1"/>
          <p:nvPr/>
        </p:nvSpPr>
        <p:spPr>
          <a:xfrm>
            <a:off x="2071368" y="1255662"/>
            <a:ext cx="9978060" cy="5293757"/>
          </a:xfrm>
          <a:prstGeom prst="rect">
            <a:avLst/>
          </a:prstGeom>
          <a:noFill/>
        </p:spPr>
        <p:txBody>
          <a:bodyPr wrap="square" numCol="2" rtlCol="0">
            <a:spAutoFit/>
          </a:bodyPr>
          <a:lstStyle/>
          <a:p>
            <a:r>
              <a:rPr lang="da-DK" sz="2600" dirty="0"/>
              <a:t>Omega 3 fedtsyrer</a:t>
            </a:r>
          </a:p>
          <a:p>
            <a:endParaRPr lang="da-DK" sz="2600" dirty="0"/>
          </a:p>
          <a:p>
            <a:endParaRPr lang="da-DK" sz="2600" dirty="0"/>
          </a:p>
          <a:p>
            <a:endParaRPr lang="da-DK" sz="2600" dirty="0"/>
          </a:p>
          <a:p>
            <a:endParaRPr lang="da-DK" sz="2600" dirty="0"/>
          </a:p>
          <a:p>
            <a:r>
              <a:rPr lang="da-DK" sz="2600" dirty="0"/>
              <a:t>Monoumættede fedtsyrer</a:t>
            </a:r>
          </a:p>
          <a:p>
            <a:endParaRPr lang="da-DK" sz="2600" dirty="0"/>
          </a:p>
          <a:p>
            <a:endParaRPr lang="da-DK" sz="2600" dirty="0"/>
          </a:p>
          <a:p>
            <a:endParaRPr lang="da-DK" sz="2600" dirty="0"/>
          </a:p>
          <a:p>
            <a:br>
              <a:rPr lang="da-DK" sz="2600" dirty="0"/>
            </a:br>
            <a:r>
              <a:rPr lang="da-DK" sz="2600" dirty="0"/>
              <a:t>Frugt og grønt</a:t>
            </a:r>
          </a:p>
          <a:p>
            <a:endParaRPr lang="da-DK" sz="2600" dirty="0"/>
          </a:p>
          <a:p>
            <a:endParaRPr lang="da-DK" sz="2600" dirty="0"/>
          </a:p>
          <a:p>
            <a:r>
              <a:rPr lang="da-DK" sz="2600" dirty="0"/>
              <a:t>Fuldkorn</a:t>
            </a:r>
          </a:p>
          <a:p>
            <a:endParaRPr lang="da-DK" sz="2600" dirty="0"/>
          </a:p>
          <a:p>
            <a:endParaRPr lang="da-DK" sz="2600" dirty="0"/>
          </a:p>
          <a:p>
            <a:endParaRPr lang="da-DK" sz="2600" dirty="0"/>
          </a:p>
          <a:p>
            <a:endParaRPr lang="da-DK" sz="2600" dirty="0"/>
          </a:p>
          <a:p>
            <a:r>
              <a:rPr lang="da-DK" sz="2600" dirty="0"/>
              <a:t>Syrnede mejeriprodukter</a:t>
            </a:r>
          </a:p>
          <a:p>
            <a:endParaRPr lang="da-DK" sz="2600" dirty="0"/>
          </a:p>
          <a:p>
            <a:endParaRPr lang="da-DK" sz="2600" dirty="0"/>
          </a:p>
          <a:p>
            <a:endParaRPr lang="da-DK" sz="2600" dirty="0"/>
          </a:p>
          <a:p>
            <a:br>
              <a:rPr lang="da-DK" sz="2600" dirty="0"/>
            </a:br>
            <a:r>
              <a:rPr lang="da-DK" sz="2600" dirty="0"/>
              <a:t>Hvidløg, gurkemeje og ingefær</a:t>
            </a:r>
          </a:p>
        </p:txBody>
      </p:sp>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1960778" y="159148"/>
            <a:ext cx="9319258" cy="932688"/>
          </a:xfrm>
        </p:spPr>
        <p:txBody>
          <a:bodyPr vert="horz" lIns="91440" tIns="45720" rIns="91440" bIns="45720" rtlCol="0" anchor="b">
            <a:normAutofit/>
          </a:bodyPr>
          <a:lstStyle/>
          <a:p>
            <a:pPr algn="ctr"/>
            <a:r>
              <a:rPr lang="da-DK" sz="5400" kern="1200" dirty="0">
                <a:solidFill>
                  <a:schemeClr val="tx1"/>
                </a:solidFill>
                <a:latin typeface="+mj-lt"/>
                <a:ea typeface="+mj-ea"/>
                <a:cs typeface="+mj-cs"/>
              </a:rPr>
              <a:t>Antiinflammatorisk kost</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90532" y="6345177"/>
            <a:ext cx="512897" cy="514183"/>
          </a:xfrm>
          <a:prstGeom prst="rect">
            <a:avLst/>
          </a:prstGeom>
          <a:effectLst/>
        </p:spPr>
      </p:pic>
      <p:pic>
        <p:nvPicPr>
          <p:cNvPr id="7" name="Billede 6" descr="Et billede, der indeholder vegetabilsk, rapini, broccoli&#10;&#10;Automatisk genereret beskrivelse">
            <a:extLst>
              <a:ext uri="{FF2B5EF4-FFF2-40B4-BE49-F238E27FC236}">
                <a16:creationId xmlns:a16="http://schemas.microsoft.com/office/drawing/2014/main" id="{282FC863-0576-486F-AC98-99A7243940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84" y="5639562"/>
            <a:ext cx="1877288" cy="1188949"/>
          </a:xfrm>
          <a:prstGeom prst="rect">
            <a:avLst/>
          </a:prstGeom>
        </p:spPr>
      </p:pic>
      <p:pic>
        <p:nvPicPr>
          <p:cNvPr id="10" name="Billede 9" descr="Et billede, der indeholder frugt, bær&#10;&#10;Automatisk genereret beskrivelse">
            <a:extLst>
              <a:ext uri="{FF2B5EF4-FFF2-40B4-BE49-F238E27FC236}">
                <a16:creationId xmlns:a16="http://schemas.microsoft.com/office/drawing/2014/main" id="{B2E9BCF8-281C-482E-86C2-067F875DD18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345" t="11650" r="9510" b="12703"/>
          <a:stretch/>
        </p:blipFill>
        <p:spPr>
          <a:xfrm>
            <a:off x="4178390" y="5642581"/>
            <a:ext cx="1559843" cy="932688"/>
          </a:xfrm>
          <a:prstGeom prst="rect">
            <a:avLst/>
          </a:prstGeom>
        </p:spPr>
      </p:pic>
      <p:pic>
        <p:nvPicPr>
          <p:cNvPr id="15" name="Billede 14" descr="Et billede, der indeholder broccoli, vegetabilsk, stykke, rapini&#10;&#10;Automatisk genereret beskrivelse">
            <a:extLst>
              <a:ext uri="{FF2B5EF4-FFF2-40B4-BE49-F238E27FC236}">
                <a16:creationId xmlns:a16="http://schemas.microsoft.com/office/drawing/2014/main" id="{3EB69E39-F933-4F56-9AA4-AAA8D638FC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206" y="5702532"/>
            <a:ext cx="1514941" cy="1095176"/>
          </a:xfrm>
          <a:prstGeom prst="rect">
            <a:avLst/>
          </a:prstGeom>
        </p:spPr>
      </p:pic>
      <p:pic>
        <p:nvPicPr>
          <p:cNvPr id="17" name="Billede 16" descr="Et billede, der indeholder tallerken, mad&#10;&#10;Automatisk genereret beskrivelse">
            <a:extLst>
              <a:ext uri="{FF2B5EF4-FFF2-40B4-BE49-F238E27FC236}">
                <a16:creationId xmlns:a16="http://schemas.microsoft.com/office/drawing/2014/main" id="{C9238BFB-D7F9-4A25-9A4C-3B1F6FFE22E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54818"/>
          <a:stretch/>
        </p:blipFill>
        <p:spPr>
          <a:xfrm>
            <a:off x="1072456" y="1981196"/>
            <a:ext cx="1720179" cy="687348"/>
          </a:xfrm>
          <a:prstGeom prst="rect">
            <a:avLst/>
          </a:prstGeom>
        </p:spPr>
      </p:pic>
      <p:pic>
        <p:nvPicPr>
          <p:cNvPr id="19" name="Billede 18" descr="Et billede, der indeholder nød, frugt&#10;&#10;Automatisk genereret beskrivelse">
            <a:extLst>
              <a:ext uri="{FF2B5EF4-FFF2-40B4-BE49-F238E27FC236}">
                <a16:creationId xmlns:a16="http://schemas.microsoft.com/office/drawing/2014/main" id="{FD10AAD0-E592-4A2B-8A27-B69D36AFE45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50211"/>
          <a:stretch/>
        </p:blipFill>
        <p:spPr>
          <a:xfrm>
            <a:off x="2981744" y="1681436"/>
            <a:ext cx="1067018" cy="1261281"/>
          </a:xfrm>
          <a:prstGeom prst="rect">
            <a:avLst/>
          </a:prstGeom>
        </p:spPr>
      </p:pic>
      <p:pic>
        <p:nvPicPr>
          <p:cNvPr id="8" name="Billede 7" descr="Et billede, der indeholder stykke, chokolade, brød&#10;&#10;Automatisk genereret beskrivelse">
            <a:extLst>
              <a:ext uri="{FF2B5EF4-FFF2-40B4-BE49-F238E27FC236}">
                <a16:creationId xmlns:a16="http://schemas.microsoft.com/office/drawing/2014/main" id="{AB5512A0-2999-4D3A-8D0C-BBC9231BAE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87732" y="1788712"/>
            <a:ext cx="1728162" cy="1148507"/>
          </a:xfrm>
          <a:prstGeom prst="rect">
            <a:avLst/>
          </a:prstGeom>
        </p:spPr>
      </p:pic>
      <p:pic>
        <p:nvPicPr>
          <p:cNvPr id="11" name="Billede 10" descr="Et billede, der indeholder vegetabilsk, hvidløg, løg, hvid&#10;&#10;Automatisk genereret beskrivelse">
            <a:extLst>
              <a:ext uri="{FF2B5EF4-FFF2-40B4-BE49-F238E27FC236}">
                <a16:creationId xmlns:a16="http://schemas.microsoft.com/office/drawing/2014/main" id="{2EC71DE6-CAF5-4C23-89E0-D037764C1F3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08620" y="5685029"/>
            <a:ext cx="1514129" cy="1093012"/>
          </a:xfrm>
          <a:prstGeom prst="rect">
            <a:avLst/>
          </a:prstGeom>
        </p:spPr>
      </p:pic>
      <p:pic>
        <p:nvPicPr>
          <p:cNvPr id="16" name="Billede 15" descr="Et billede, der indeholder vegetabilsk&#10;&#10;Automatisk genereret beskrivelse">
            <a:extLst>
              <a:ext uri="{FF2B5EF4-FFF2-40B4-BE49-F238E27FC236}">
                <a16:creationId xmlns:a16="http://schemas.microsoft.com/office/drawing/2014/main" id="{6428F202-0B6E-4294-981E-86E994EFE94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20632" y="5714298"/>
            <a:ext cx="1483646" cy="932688"/>
          </a:xfrm>
          <a:prstGeom prst="rect">
            <a:avLst/>
          </a:prstGeom>
        </p:spPr>
      </p:pic>
      <p:pic>
        <p:nvPicPr>
          <p:cNvPr id="23" name="Billede 22" descr="Et billede, der indeholder væg, indendørs, gul, glas&#10;&#10;Automatisk genereret beskrivelse">
            <a:extLst>
              <a:ext uri="{FF2B5EF4-FFF2-40B4-BE49-F238E27FC236}">
                <a16:creationId xmlns:a16="http://schemas.microsoft.com/office/drawing/2014/main" id="{F046151B-1F3C-43AB-8F27-1CE98D6CDBF8}"/>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9776" t="6871" r="17131"/>
          <a:stretch/>
        </p:blipFill>
        <p:spPr>
          <a:xfrm>
            <a:off x="4340472" y="1788662"/>
            <a:ext cx="1067018" cy="1359518"/>
          </a:xfrm>
          <a:prstGeom prst="rect">
            <a:avLst/>
          </a:prstGeom>
        </p:spPr>
      </p:pic>
      <p:pic>
        <p:nvPicPr>
          <p:cNvPr id="25" name="Billede 24" descr="Et billede, der indeholder frugt, nød, indendørs&#10;&#10;Automatisk genereret beskrivelse">
            <a:extLst>
              <a:ext uri="{FF2B5EF4-FFF2-40B4-BE49-F238E27FC236}">
                <a16:creationId xmlns:a16="http://schemas.microsoft.com/office/drawing/2014/main" id="{197CB61F-A8AE-42DB-8DF4-3A61DDB3A8E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18363" y="3738753"/>
            <a:ext cx="1828367" cy="1218911"/>
          </a:xfrm>
          <a:prstGeom prst="rect">
            <a:avLst/>
          </a:prstGeom>
        </p:spPr>
      </p:pic>
      <p:pic>
        <p:nvPicPr>
          <p:cNvPr id="9" name="Billede 8" descr="Et billede, der indeholder frugt, melon, grøn, avokado&#10;&#10;Automatisk genereret beskrivelse">
            <a:extLst>
              <a:ext uri="{FF2B5EF4-FFF2-40B4-BE49-F238E27FC236}">
                <a16:creationId xmlns:a16="http://schemas.microsoft.com/office/drawing/2014/main" id="{9731C37F-6CBB-BC81-6DDB-3856174B4D47}"/>
              </a:ext>
            </a:extLst>
          </p:cNvPr>
          <p:cNvPicPr>
            <a:picLocks noChangeAspect="1"/>
          </p:cNvPicPr>
          <p:nvPr/>
        </p:nvPicPr>
        <p:blipFill rotWithShape="1">
          <a:blip r:embed="rId15">
            <a:extLst>
              <a:ext uri="{28A0092B-C50C-407E-A947-70E740481C1C}">
                <a14:useLocalDpi xmlns:a14="http://schemas.microsoft.com/office/drawing/2010/main" val="0"/>
              </a:ext>
            </a:extLst>
          </a:blip>
          <a:srcRect l="33643" t="34172" r="33230" b="23724"/>
          <a:stretch/>
        </p:blipFill>
        <p:spPr>
          <a:xfrm>
            <a:off x="2945515" y="3735124"/>
            <a:ext cx="717745" cy="1095177"/>
          </a:xfrm>
          <a:prstGeom prst="rect">
            <a:avLst/>
          </a:prstGeom>
        </p:spPr>
      </p:pic>
      <p:pic>
        <p:nvPicPr>
          <p:cNvPr id="13" name="Billede 12" descr="Et billede, der indeholder bord, plade, mad, indendørs&#10;&#10;Automatisk genereret beskrivelse">
            <a:extLst>
              <a:ext uri="{FF2B5EF4-FFF2-40B4-BE49-F238E27FC236}">
                <a16:creationId xmlns:a16="http://schemas.microsoft.com/office/drawing/2014/main" id="{9C3BE62D-BA88-CDBC-0EE7-5AE942C62374}"/>
              </a:ext>
            </a:extLst>
          </p:cNvPr>
          <p:cNvPicPr>
            <a:picLocks noChangeAspect="1"/>
          </p:cNvPicPr>
          <p:nvPr/>
        </p:nvPicPr>
        <p:blipFill rotWithShape="1">
          <a:blip r:embed="rId16">
            <a:extLst>
              <a:ext uri="{28A0092B-C50C-407E-A947-70E740481C1C}">
                <a14:useLocalDpi xmlns:a14="http://schemas.microsoft.com/office/drawing/2010/main" val="0"/>
              </a:ext>
            </a:extLst>
          </a:blip>
          <a:srcRect l="25542" t="11642" r="8290" b="13897"/>
          <a:stretch/>
        </p:blipFill>
        <p:spPr>
          <a:xfrm>
            <a:off x="3938827" y="3735124"/>
            <a:ext cx="1456925" cy="1093012"/>
          </a:xfrm>
          <a:prstGeom prst="rect">
            <a:avLst/>
          </a:prstGeom>
        </p:spPr>
      </p:pic>
      <p:pic>
        <p:nvPicPr>
          <p:cNvPr id="18" name="Billede 17" descr="Et billede, der indeholder sesamfrø, sten, græs&#10;&#10;Automatisk genereret beskrivelse">
            <a:extLst>
              <a:ext uri="{FF2B5EF4-FFF2-40B4-BE49-F238E27FC236}">
                <a16:creationId xmlns:a16="http://schemas.microsoft.com/office/drawing/2014/main" id="{C4B81992-F1B9-4FCE-472F-2B1CFDDA1A0C}"/>
              </a:ext>
            </a:extLst>
          </p:cNvPr>
          <p:cNvPicPr>
            <a:picLocks noChangeAspect="1"/>
          </p:cNvPicPr>
          <p:nvPr/>
        </p:nvPicPr>
        <p:blipFill rotWithShape="1">
          <a:blip r:embed="rId17">
            <a:extLst>
              <a:ext uri="{28A0092B-C50C-407E-A947-70E740481C1C}">
                <a14:useLocalDpi xmlns:a14="http://schemas.microsoft.com/office/drawing/2010/main" val="0"/>
              </a:ext>
            </a:extLst>
          </a:blip>
          <a:srcRect l="34713" t="25063" r="12374" b="11814"/>
          <a:stretch/>
        </p:blipFill>
        <p:spPr>
          <a:xfrm>
            <a:off x="9230521" y="1708619"/>
            <a:ext cx="1462661" cy="1308691"/>
          </a:xfrm>
          <a:prstGeom prst="rect">
            <a:avLst/>
          </a:prstGeom>
        </p:spPr>
      </p:pic>
      <p:pic>
        <p:nvPicPr>
          <p:cNvPr id="24" name="Billede 23" descr="Et billede, der indeholder bord, plade, mad, frugt&#10;&#10;Automatisk genereret beskrivelse">
            <a:extLst>
              <a:ext uri="{FF2B5EF4-FFF2-40B4-BE49-F238E27FC236}">
                <a16:creationId xmlns:a16="http://schemas.microsoft.com/office/drawing/2014/main" id="{D25499EA-5E0A-77A1-4DD0-33372AC8CE52}"/>
              </a:ext>
            </a:extLst>
          </p:cNvPr>
          <p:cNvPicPr>
            <a:picLocks noChangeAspect="1"/>
          </p:cNvPicPr>
          <p:nvPr/>
        </p:nvPicPr>
        <p:blipFill rotWithShape="1">
          <a:blip r:embed="rId18">
            <a:extLst>
              <a:ext uri="{28A0092B-C50C-407E-A947-70E740481C1C}">
                <a14:useLocalDpi xmlns:a14="http://schemas.microsoft.com/office/drawing/2010/main" val="0"/>
              </a:ext>
            </a:extLst>
          </a:blip>
          <a:srcRect l="14552" t="20005" r="39567" b="16763"/>
          <a:stretch/>
        </p:blipFill>
        <p:spPr>
          <a:xfrm>
            <a:off x="7082094" y="3764618"/>
            <a:ext cx="1189628" cy="1093012"/>
          </a:xfrm>
          <a:prstGeom prst="rect">
            <a:avLst/>
          </a:prstGeom>
        </p:spPr>
      </p:pic>
      <p:pic>
        <p:nvPicPr>
          <p:cNvPr id="27" name="Billede 26" descr="Et billede, der indeholder gurkemeje, vegetabilsk&#10;&#10;Automatisk genereret beskrivelse">
            <a:extLst>
              <a:ext uri="{FF2B5EF4-FFF2-40B4-BE49-F238E27FC236}">
                <a16:creationId xmlns:a16="http://schemas.microsoft.com/office/drawing/2014/main" id="{D9AA7B5B-07ED-1ABA-6D7D-318698757F6B}"/>
              </a:ext>
            </a:extLst>
          </p:cNvPr>
          <p:cNvPicPr>
            <a:picLocks noChangeAspect="1"/>
          </p:cNvPicPr>
          <p:nvPr/>
        </p:nvPicPr>
        <p:blipFill rotWithShape="1">
          <a:blip r:embed="rId19">
            <a:extLst>
              <a:ext uri="{28A0092B-C50C-407E-A947-70E740481C1C}">
                <a14:useLocalDpi xmlns:a14="http://schemas.microsoft.com/office/drawing/2010/main" val="0"/>
              </a:ext>
            </a:extLst>
          </a:blip>
          <a:srcRect l="16421" t="6941" r="12327" b="13620"/>
          <a:stretch/>
        </p:blipFill>
        <p:spPr>
          <a:xfrm>
            <a:off x="8720183" y="5714298"/>
            <a:ext cx="1321963" cy="982570"/>
          </a:xfrm>
          <a:prstGeom prst="rect">
            <a:avLst/>
          </a:prstGeom>
        </p:spPr>
      </p:pic>
    </p:spTree>
    <p:extLst>
      <p:ext uri="{BB962C8B-B14F-4D97-AF65-F5344CB8AC3E}">
        <p14:creationId xmlns:p14="http://schemas.microsoft.com/office/powerpoint/2010/main" val="267153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642917" y="484510"/>
            <a:ext cx="9319258" cy="932688"/>
          </a:xfrm>
        </p:spPr>
        <p:txBody>
          <a:bodyPr vert="horz" lIns="91440" tIns="45720" rIns="91440" bIns="45720" rtlCol="0" anchor="b">
            <a:normAutofit/>
          </a:bodyPr>
          <a:lstStyle/>
          <a:p>
            <a:endParaRPr lang="da-DK" sz="5400" kern="1200" dirty="0">
              <a:solidFill>
                <a:schemeClr val="tx1"/>
              </a:solidFill>
              <a:latin typeface="+mj-lt"/>
              <a:ea typeface="+mj-ea"/>
              <a:cs typeface="+mj-cs"/>
            </a:endParaRPr>
          </a:p>
        </p:txBody>
      </p:sp>
      <p:pic>
        <p:nvPicPr>
          <p:cNvPr id="7" name="Pladsholder til indhold 5">
            <a:extLst>
              <a:ext uri="{FF2B5EF4-FFF2-40B4-BE49-F238E27FC236}">
                <a16:creationId xmlns:a16="http://schemas.microsoft.com/office/drawing/2014/main" id="{D7E312B8-8CE5-44C5-9062-D7AA9A2B200E}"/>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b="29374"/>
          <a:stretch/>
        </p:blipFill>
        <p:spPr>
          <a:xfrm>
            <a:off x="0" y="1757"/>
            <a:ext cx="6872751" cy="6865988"/>
          </a:xfrm>
          <a:prstGeom prst="rect">
            <a:avLst/>
          </a:prstGeom>
          <a:ln>
            <a:solidFill>
              <a:schemeClr val="tx1"/>
            </a:solidFill>
          </a:ln>
          <a:effectLst>
            <a:outerShdw blurRad="50800" dist="38100" dir="2700000" algn="tl" rotWithShape="0">
              <a:prstClr val="black">
                <a:alpha val="40000"/>
              </a:prstClr>
            </a:outerShdw>
          </a:effectLst>
        </p:spPr>
      </p:pic>
      <p:pic>
        <p:nvPicPr>
          <p:cNvPr id="8" name="Pladsholder til indhold 5">
            <a:extLst>
              <a:ext uri="{FF2B5EF4-FFF2-40B4-BE49-F238E27FC236}">
                <a16:creationId xmlns:a16="http://schemas.microsoft.com/office/drawing/2014/main" id="{369D7377-711B-487D-BC60-1A7DAD4013A2}"/>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t="71187" r="2911"/>
          <a:stretch/>
        </p:blipFill>
        <p:spPr>
          <a:xfrm>
            <a:off x="6885277" y="0"/>
            <a:ext cx="5326312" cy="2235896"/>
          </a:xfrm>
          <a:prstGeom prst="rect">
            <a:avLst/>
          </a:prstGeom>
          <a:ln>
            <a:solidFill>
              <a:schemeClr val="tx1"/>
            </a:solidFill>
          </a:ln>
          <a:effectLst>
            <a:outerShdw blurRad="50800" dist="38100" dir="2700000" algn="tl" rotWithShape="0">
              <a:prstClr val="black">
                <a:alpha val="40000"/>
              </a:prstClr>
            </a:outerShdw>
          </a:effectLst>
        </p:spPr>
      </p:pic>
      <p:sp>
        <p:nvSpPr>
          <p:cNvPr id="11" name="Tekstfelt 10">
            <a:extLst>
              <a:ext uri="{FF2B5EF4-FFF2-40B4-BE49-F238E27FC236}">
                <a16:creationId xmlns:a16="http://schemas.microsoft.com/office/drawing/2014/main" id="{5CC4E9F5-A3A2-4D7B-8B73-2A0F752A02FD}"/>
              </a:ext>
            </a:extLst>
          </p:cNvPr>
          <p:cNvSpPr txBox="1"/>
          <p:nvPr/>
        </p:nvSpPr>
        <p:spPr>
          <a:xfrm flipH="1">
            <a:off x="6892127" y="2256444"/>
            <a:ext cx="5338838" cy="4770537"/>
          </a:xfrm>
          <a:prstGeom prst="rect">
            <a:avLst/>
          </a:prstGeom>
          <a:solidFill>
            <a:schemeClr val="accent1">
              <a:lumMod val="60000"/>
              <a:lumOff val="40000"/>
            </a:schemeClr>
          </a:solidFill>
        </p:spPr>
        <p:txBody>
          <a:bodyPr wrap="square" rtlCol="0">
            <a:spAutoFit/>
          </a:bodyPr>
          <a:lstStyle/>
          <a:p>
            <a:br>
              <a:rPr lang="da-DK" sz="2600" b="1" dirty="0"/>
            </a:br>
            <a:r>
              <a:rPr lang="da-DK" sz="2600" b="1" dirty="0"/>
              <a:t>Supplerende råd, </a:t>
            </a:r>
            <a:br>
              <a:rPr lang="da-DK" sz="2600" b="1" dirty="0"/>
            </a:br>
            <a:r>
              <a:rPr lang="da-DK" sz="2600" b="1" dirty="0"/>
              <a:t>når du er over 65 år</a:t>
            </a:r>
          </a:p>
          <a:p>
            <a:endParaRPr lang="da-DK" sz="2600" dirty="0"/>
          </a:p>
          <a:p>
            <a:pPr algn="l">
              <a:buFont typeface="Arial" panose="020B0604020202020204" pitchFamily="34" charset="0"/>
              <a:buChar char="•"/>
            </a:pPr>
            <a:r>
              <a:rPr lang="da-DK" sz="2600" b="0" i="0" dirty="0">
                <a:solidFill>
                  <a:srgbClr val="000000"/>
                </a:solidFill>
                <a:effectLst/>
                <a:latin typeface="Oxygen" panose="02000503000000000000" pitchFamily="2" charset="0"/>
              </a:rPr>
              <a:t> Følg De officielle Kostråd og fokusér på at få nok bælgfrugter, fisk, kød, æg, nødder og mejeriprodukter </a:t>
            </a:r>
          </a:p>
          <a:p>
            <a:pPr algn="l"/>
            <a:endParaRPr lang="da-DK" sz="2600" b="0" i="0" dirty="0">
              <a:solidFill>
                <a:srgbClr val="000000"/>
              </a:solidFill>
              <a:effectLst/>
              <a:latin typeface="Oxygen" panose="02000503000000000000" pitchFamily="2" charset="0"/>
            </a:endParaRPr>
          </a:p>
          <a:p>
            <a:pPr algn="l">
              <a:buFont typeface="Arial" panose="020B0604020202020204" pitchFamily="34" charset="0"/>
              <a:buChar char="•"/>
            </a:pPr>
            <a:r>
              <a:rPr lang="da-DK" sz="2600" b="0" i="0" dirty="0">
                <a:solidFill>
                  <a:srgbClr val="000000"/>
                </a:solidFill>
                <a:effectLst/>
                <a:latin typeface="Oxygen" panose="02000503000000000000" pitchFamily="2" charset="0"/>
              </a:rPr>
              <a:t> Tag de anbefalede kosttilskud</a:t>
            </a:r>
          </a:p>
          <a:p>
            <a:pPr algn="l">
              <a:buFont typeface="Arial" panose="020B0604020202020204" pitchFamily="34" charset="0"/>
              <a:buChar char="•"/>
            </a:pPr>
            <a:endParaRPr lang="da-DK" sz="2600" b="0" i="0" dirty="0">
              <a:solidFill>
                <a:srgbClr val="000000"/>
              </a:solidFill>
              <a:effectLst/>
              <a:latin typeface="Oxygen" panose="02000503000000000000" pitchFamily="2" charset="0"/>
            </a:endParaRPr>
          </a:p>
          <a:p>
            <a:r>
              <a:rPr lang="da-DK" dirty="0"/>
              <a:t>  </a:t>
            </a:r>
          </a:p>
        </p:txBody>
      </p:sp>
    </p:spTree>
    <p:extLst>
      <p:ext uri="{BB962C8B-B14F-4D97-AF65-F5344CB8AC3E}">
        <p14:creationId xmlns:p14="http://schemas.microsoft.com/office/powerpoint/2010/main" val="3228271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indhold 6">
            <a:extLst>
              <a:ext uri="{FF2B5EF4-FFF2-40B4-BE49-F238E27FC236}">
                <a16:creationId xmlns:a16="http://schemas.microsoft.com/office/drawing/2014/main" id="{D3FADF28-D732-312C-69C3-DA2455836031}"/>
              </a:ext>
            </a:extLst>
          </p:cNvPr>
          <p:cNvPicPr>
            <a:picLocks noGrp="1" noChangeAspect="1"/>
          </p:cNvPicPr>
          <p:nvPr>
            <p:ph idx="1"/>
          </p:nvPr>
        </p:nvPicPr>
        <p:blipFill rotWithShape="1">
          <a:blip r:embed="rId3"/>
          <a:srcRect l="63266" t="10080" r="16039" b="6114"/>
          <a:stretch/>
        </p:blipFill>
        <p:spPr>
          <a:xfrm>
            <a:off x="8591613" y="566056"/>
            <a:ext cx="2762187" cy="6291943"/>
          </a:xfrm>
        </p:spPr>
      </p:pic>
      <p:pic>
        <p:nvPicPr>
          <p:cNvPr id="5" name="Billede 4">
            <a:extLst>
              <a:ext uri="{FF2B5EF4-FFF2-40B4-BE49-F238E27FC236}">
                <a16:creationId xmlns:a16="http://schemas.microsoft.com/office/drawing/2014/main" id="{607BFB24-C960-CA75-B832-0408929FB085}"/>
              </a:ext>
            </a:extLst>
          </p:cNvPr>
          <p:cNvPicPr>
            <a:picLocks noChangeAspect="1"/>
          </p:cNvPicPr>
          <p:nvPr/>
        </p:nvPicPr>
        <p:blipFill rotWithShape="1">
          <a:blip r:embed="rId4"/>
          <a:srcRect l="62580" t="16032" r="15446" b="76458"/>
          <a:stretch/>
        </p:blipFill>
        <p:spPr>
          <a:xfrm>
            <a:off x="8591613" y="0"/>
            <a:ext cx="2762187" cy="566056"/>
          </a:xfrm>
          <a:prstGeom prst="rect">
            <a:avLst/>
          </a:prstGeom>
        </p:spPr>
      </p:pic>
      <p:pic>
        <p:nvPicPr>
          <p:cNvPr id="8" name="Billede 7">
            <a:extLst>
              <a:ext uri="{FF2B5EF4-FFF2-40B4-BE49-F238E27FC236}">
                <a16:creationId xmlns:a16="http://schemas.microsoft.com/office/drawing/2014/main" id="{91A08DEE-4BEA-F0A9-F470-FFA78D4A5C7D}"/>
              </a:ext>
            </a:extLst>
          </p:cNvPr>
          <p:cNvPicPr>
            <a:picLocks noChangeAspect="1"/>
          </p:cNvPicPr>
          <p:nvPr/>
        </p:nvPicPr>
        <p:blipFill rotWithShape="1">
          <a:blip r:embed="rId4"/>
          <a:srcRect l="54681" t="10964" r="15445" b="82339"/>
          <a:stretch/>
        </p:blipFill>
        <p:spPr>
          <a:xfrm>
            <a:off x="1836440" y="2525985"/>
            <a:ext cx="6368033" cy="802947"/>
          </a:xfrm>
          <a:prstGeom prst="rect">
            <a:avLst/>
          </a:prstGeom>
        </p:spPr>
      </p:pic>
      <p:pic>
        <p:nvPicPr>
          <p:cNvPr id="9" name="Billede 8">
            <a:extLst>
              <a:ext uri="{FF2B5EF4-FFF2-40B4-BE49-F238E27FC236}">
                <a16:creationId xmlns:a16="http://schemas.microsoft.com/office/drawing/2014/main" id="{41D4425E-95A6-1185-E617-6DDF6BD97326}"/>
              </a:ext>
            </a:extLst>
          </p:cNvPr>
          <p:cNvPicPr>
            <a:picLocks noChangeAspect="1"/>
          </p:cNvPicPr>
          <p:nvPr/>
        </p:nvPicPr>
        <p:blipFill rotWithShape="1">
          <a:blip r:embed="rId4"/>
          <a:srcRect l="42227" t="10964" r="32661" b="82339"/>
          <a:stretch/>
        </p:blipFill>
        <p:spPr>
          <a:xfrm>
            <a:off x="460925" y="2519465"/>
            <a:ext cx="5352980" cy="802947"/>
          </a:xfrm>
          <a:prstGeom prst="rect">
            <a:avLst/>
          </a:prstGeom>
        </p:spPr>
      </p:pic>
      <p:pic>
        <p:nvPicPr>
          <p:cNvPr id="11" name="Billede 10">
            <a:extLst>
              <a:ext uri="{FF2B5EF4-FFF2-40B4-BE49-F238E27FC236}">
                <a16:creationId xmlns:a16="http://schemas.microsoft.com/office/drawing/2014/main" id="{29F9DB05-45B4-DBAD-65B4-0AB4EC091129}"/>
              </a:ext>
            </a:extLst>
          </p:cNvPr>
          <p:cNvPicPr>
            <a:picLocks noChangeAspect="1"/>
          </p:cNvPicPr>
          <p:nvPr/>
        </p:nvPicPr>
        <p:blipFill rotWithShape="1">
          <a:blip r:embed="rId5"/>
          <a:srcRect l="40688" t="64500" r="38611" b="22167"/>
          <a:stretch/>
        </p:blipFill>
        <p:spPr>
          <a:xfrm>
            <a:off x="988515" y="3651282"/>
            <a:ext cx="5961982" cy="2160000"/>
          </a:xfrm>
          <a:prstGeom prst="rect">
            <a:avLst/>
          </a:prstGeom>
        </p:spPr>
      </p:pic>
      <p:pic>
        <p:nvPicPr>
          <p:cNvPr id="12" name="Billede 11">
            <a:extLst>
              <a:ext uri="{FF2B5EF4-FFF2-40B4-BE49-F238E27FC236}">
                <a16:creationId xmlns:a16="http://schemas.microsoft.com/office/drawing/2014/main" id="{E566BD43-0539-6808-1901-3DB33169D729}"/>
              </a:ext>
            </a:extLst>
          </p:cNvPr>
          <p:cNvPicPr>
            <a:picLocks noChangeAspect="1"/>
          </p:cNvPicPr>
          <p:nvPr/>
        </p:nvPicPr>
        <p:blipFill rotWithShape="1">
          <a:blip r:embed="rId5"/>
          <a:srcRect l="70688" t="64500" r="14687" b="22167"/>
          <a:stretch/>
        </p:blipFill>
        <p:spPr>
          <a:xfrm>
            <a:off x="3137415" y="3646960"/>
            <a:ext cx="4212122" cy="2160000"/>
          </a:xfrm>
          <a:prstGeom prst="rect">
            <a:avLst/>
          </a:prstGeom>
        </p:spPr>
      </p:pic>
      <p:sp>
        <p:nvSpPr>
          <p:cNvPr id="13" name="Tekstfelt 12">
            <a:extLst>
              <a:ext uri="{FF2B5EF4-FFF2-40B4-BE49-F238E27FC236}">
                <a16:creationId xmlns:a16="http://schemas.microsoft.com/office/drawing/2014/main" id="{05FC761D-4DA5-8F8D-5897-00260AD0BFAE}"/>
              </a:ext>
            </a:extLst>
          </p:cNvPr>
          <p:cNvSpPr txBox="1"/>
          <p:nvPr/>
        </p:nvSpPr>
        <p:spPr>
          <a:xfrm>
            <a:off x="6629399" y="6488667"/>
            <a:ext cx="3102429" cy="369332"/>
          </a:xfrm>
          <a:prstGeom prst="rect">
            <a:avLst/>
          </a:prstGeom>
          <a:noFill/>
        </p:spPr>
        <p:txBody>
          <a:bodyPr wrap="square" rtlCol="0">
            <a:spAutoFit/>
          </a:bodyPr>
          <a:lstStyle/>
          <a:p>
            <a:r>
              <a:rPr lang="da-DK" i="1" dirty="0"/>
              <a:t>www.altomkost.dk</a:t>
            </a:r>
          </a:p>
        </p:txBody>
      </p:sp>
      <p:pic>
        <p:nvPicPr>
          <p:cNvPr id="2" name="Billede 1">
            <a:extLst>
              <a:ext uri="{FF2B5EF4-FFF2-40B4-BE49-F238E27FC236}">
                <a16:creationId xmlns:a16="http://schemas.microsoft.com/office/drawing/2014/main" id="{05237C52-D811-A0AC-1CE8-72EE22A85A12}"/>
              </a:ext>
            </a:extLst>
          </p:cNvPr>
          <p:cNvPicPr>
            <a:picLocks noChangeAspect="1"/>
          </p:cNvPicPr>
          <p:nvPr/>
        </p:nvPicPr>
        <p:blipFill rotWithShape="1">
          <a:blip r:embed="rId6"/>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83681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4542064" y="84339"/>
            <a:ext cx="3698421" cy="1733031"/>
          </a:xfrm>
        </p:spPr>
        <p:txBody>
          <a:bodyPr vert="horz" lIns="91440" tIns="45720" rIns="91440" bIns="45720" rtlCol="0" anchor="b">
            <a:normAutofit/>
          </a:bodyPr>
          <a:lstStyle/>
          <a:p>
            <a:r>
              <a:rPr lang="da-DK" sz="5400" dirty="0"/>
              <a:t>Aktiv pause</a:t>
            </a:r>
            <a:endParaRPr lang="da-DK" sz="5400" kern="1200" dirty="0">
              <a:solidFill>
                <a:schemeClr val="tx1"/>
              </a:solidFill>
              <a:latin typeface="+mj-lt"/>
              <a:ea typeface="+mj-ea"/>
              <a:cs typeface="+mj-cs"/>
            </a:endParaRP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358" y="5609305"/>
            <a:ext cx="1236072" cy="1239170"/>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94" y="6001673"/>
            <a:ext cx="2912241" cy="822708"/>
          </a:xfrm>
          <a:prstGeom prst="rect">
            <a:avLst/>
          </a:prstGeom>
          <a:effectLst/>
        </p:spPr>
      </p:pic>
      <p:pic>
        <p:nvPicPr>
          <p:cNvPr id="8" name="Grafik 7" descr="Yoga kontur">
            <a:extLst>
              <a:ext uri="{FF2B5EF4-FFF2-40B4-BE49-F238E27FC236}">
                <a16:creationId xmlns:a16="http://schemas.microsoft.com/office/drawing/2014/main" id="{6B29D6FA-11E4-49FD-A505-D7AE0CF48E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39879" y="2453401"/>
            <a:ext cx="2912241" cy="2912241"/>
          </a:xfrm>
          <a:prstGeom prst="rect">
            <a:avLst/>
          </a:prstGeom>
        </p:spPr>
      </p:pic>
    </p:spTree>
    <p:extLst>
      <p:ext uri="{BB962C8B-B14F-4D97-AF65-F5344CB8AC3E}">
        <p14:creationId xmlns:p14="http://schemas.microsoft.com/office/powerpoint/2010/main" val="1060401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04DF2-7E9C-4798-8417-45F6720F8EF6}"/>
              </a:ext>
            </a:extLst>
          </p:cNvPr>
          <p:cNvSpPr>
            <a:spLocks noGrp="1"/>
          </p:cNvSpPr>
          <p:nvPr>
            <p:ph type="title"/>
          </p:nvPr>
        </p:nvSpPr>
        <p:spPr>
          <a:xfrm>
            <a:off x="2359017" y="501450"/>
            <a:ext cx="8596911" cy="1325563"/>
          </a:xfrm>
        </p:spPr>
        <p:txBody>
          <a:bodyPr/>
          <a:lstStyle/>
          <a:p>
            <a:r>
              <a:rPr lang="da-DK" dirty="0"/>
              <a:t>Siden sidst…</a:t>
            </a:r>
          </a:p>
        </p:txBody>
      </p:sp>
      <p:pic>
        <p:nvPicPr>
          <p:cNvPr id="15" name="Billede 14">
            <a:extLst>
              <a:ext uri="{FF2B5EF4-FFF2-40B4-BE49-F238E27FC236}">
                <a16:creationId xmlns:a16="http://schemas.microsoft.com/office/drawing/2014/main" id="{D5C4C214-EF98-4740-BCF1-4A093F3A0BB4}"/>
              </a:ext>
            </a:extLst>
          </p:cNvPr>
          <p:cNvPicPr>
            <a:picLocks noChangeAspect="1"/>
          </p:cNvPicPr>
          <p:nvPr/>
        </p:nvPicPr>
        <p:blipFill rotWithShape="1">
          <a:blip r:embed="rId3"/>
          <a:srcRect l="671" t="19671" r="72570" b="32402"/>
          <a:stretch/>
        </p:blipFill>
        <p:spPr bwMode="auto">
          <a:xfrm>
            <a:off x="128426" y="107199"/>
            <a:ext cx="2098388" cy="2114067"/>
          </a:xfrm>
          <a:prstGeom prst="rect">
            <a:avLst/>
          </a:prstGeom>
          <a:effectLst/>
          <a:extLst>
            <a:ext uri="{53640926-AAD7-44D8-BBD7-CCE9431645EC}">
              <a14:shadowObscured xmlns:a14="http://schemas.microsoft.com/office/drawing/2010/main"/>
            </a:ext>
          </a:extLst>
        </p:spPr>
      </p:pic>
      <p:pic>
        <p:nvPicPr>
          <p:cNvPr id="20" name="Billede 19" descr="Et billede, der indeholder tekst&#10;&#10;Automatisk genereret beskrivelse">
            <a:extLst>
              <a:ext uri="{FF2B5EF4-FFF2-40B4-BE49-F238E27FC236}">
                <a16:creationId xmlns:a16="http://schemas.microsoft.com/office/drawing/2014/main" id="{9CB9BF78-A80B-4E5D-B6E2-781483357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744" y="6001673"/>
            <a:ext cx="2912241" cy="822708"/>
          </a:xfrm>
          <a:prstGeom prst="rect">
            <a:avLst/>
          </a:prstGeom>
          <a:effectLst/>
        </p:spPr>
      </p:pic>
      <p:pic>
        <p:nvPicPr>
          <p:cNvPr id="21" name="Billede 20">
            <a:extLst>
              <a:ext uri="{FF2B5EF4-FFF2-40B4-BE49-F238E27FC236}">
                <a16:creationId xmlns:a16="http://schemas.microsoft.com/office/drawing/2014/main" id="{E2F7E1C8-EA10-4E9C-90BF-A973D1DFB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sp>
        <p:nvSpPr>
          <p:cNvPr id="6" name="Tekstfelt 5">
            <a:extLst>
              <a:ext uri="{FF2B5EF4-FFF2-40B4-BE49-F238E27FC236}">
                <a16:creationId xmlns:a16="http://schemas.microsoft.com/office/drawing/2014/main" id="{283444DC-43EF-4700-A349-C21678A8C8E0}"/>
              </a:ext>
            </a:extLst>
          </p:cNvPr>
          <p:cNvSpPr txBox="1"/>
          <p:nvPr/>
        </p:nvSpPr>
        <p:spPr>
          <a:xfrm>
            <a:off x="2359017" y="1827013"/>
            <a:ext cx="9013152" cy="2677656"/>
          </a:xfrm>
          <a:prstGeom prst="rect">
            <a:avLst/>
          </a:prstGeom>
          <a:noFill/>
        </p:spPr>
        <p:txBody>
          <a:bodyPr wrap="square" rtlCol="0">
            <a:spAutoFit/>
          </a:bodyPr>
          <a:lstStyle/>
          <a:p>
            <a:pPr marL="285750" indent="-285750">
              <a:buFont typeface="Arial" panose="020B0604020202020204" pitchFamily="34" charset="0"/>
              <a:buChar char="•"/>
            </a:pPr>
            <a:r>
              <a:rPr lang="da-DK" sz="2800" dirty="0"/>
              <a:t>Opsamling fra sidst</a:t>
            </a:r>
          </a:p>
          <a:p>
            <a:pPr marL="285750" indent="-285750">
              <a:buFont typeface="Arial" panose="020B0604020202020204" pitchFamily="34" charset="0"/>
              <a:buChar char="•"/>
            </a:pPr>
            <a:r>
              <a:rPr lang="da-DK" sz="2800" dirty="0"/>
              <a:t>Spørgsmål?</a:t>
            </a:r>
          </a:p>
          <a:p>
            <a:endParaRPr lang="da-DK" sz="2800" dirty="0"/>
          </a:p>
          <a:p>
            <a:endParaRPr lang="da-DK" sz="2800" dirty="0"/>
          </a:p>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endParaRPr lang="da-DK" sz="2800" dirty="0"/>
          </a:p>
        </p:txBody>
      </p:sp>
    </p:spTree>
    <p:extLst>
      <p:ext uri="{BB962C8B-B14F-4D97-AF65-F5344CB8AC3E}">
        <p14:creationId xmlns:p14="http://schemas.microsoft.com/office/powerpoint/2010/main" val="242851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84510"/>
            <a:ext cx="9319258" cy="932688"/>
          </a:xfrm>
        </p:spPr>
        <p:txBody>
          <a:bodyPr vert="horz" lIns="91440" tIns="45720" rIns="91440" bIns="45720" rtlCol="0" anchor="b">
            <a:normAutofit/>
          </a:bodyPr>
          <a:lstStyle/>
          <a:p>
            <a:r>
              <a:rPr lang="da-DK" sz="5400" kern="1200" dirty="0">
                <a:solidFill>
                  <a:schemeClr val="tx1"/>
                </a:solidFill>
                <a:latin typeface="+mj-lt"/>
                <a:ea typeface="+mj-ea"/>
                <a:cs typeface="+mj-cs"/>
              </a:rPr>
              <a:t>Gluten og lavt stofskifte</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358" y="5609305"/>
            <a:ext cx="1236072" cy="1239170"/>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39438" y="5969015"/>
            <a:ext cx="2912241" cy="822708"/>
          </a:xfrm>
          <a:prstGeom prst="rect">
            <a:avLst/>
          </a:prstGeom>
          <a:effectLst/>
        </p:spPr>
      </p:pic>
      <p:pic>
        <p:nvPicPr>
          <p:cNvPr id="8" name="Billede 7" descr="Et billede, der indeholder spist&#10;&#10;Automatisk genereret beskrivelse">
            <a:extLst>
              <a:ext uri="{FF2B5EF4-FFF2-40B4-BE49-F238E27FC236}">
                <a16:creationId xmlns:a16="http://schemas.microsoft.com/office/drawing/2014/main" id="{922FE049-EF74-4D50-82F1-09AB879385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7000" y="1856268"/>
            <a:ext cx="3789228" cy="2526152"/>
          </a:xfrm>
          <a:prstGeom prst="rect">
            <a:avLst/>
          </a:prstGeom>
        </p:spPr>
      </p:pic>
      <p:sp>
        <p:nvSpPr>
          <p:cNvPr id="11" name="Pladsholder til indhold 2">
            <a:extLst>
              <a:ext uri="{FF2B5EF4-FFF2-40B4-BE49-F238E27FC236}">
                <a16:creationId xmlns:a16="http://schemas.microsoft.com/office/drawing/2014/main" id="{90E31184-6D9A-4BEC-99FD-36527A3A8DB4}"/>
              </a:ext>
            </a:extLst>
          </p:cNvPr>
          <p:cNvSpPr>
            <a:spLocks noGrp="1"/>
          </p:cNvSpPr>
          <p:nvPr>
            <p:ph idx="1"/>
          </p:nvPr>
        </p:nvSpPr>
        <p:spPr>
          <a:xfrm>
            <a:off x="838200" y="2134235"/>
            <a:ext cx="10515600" cy="4351338"/>
          </a:xfrm>
        </p:spPr>
        <p:txBody>
          <a:bodyPr/>
          <a:lstStyle/>
          <a:p>
            <a:r>
              <a:rPr lang="da-DK" dirty="0"/>
              <a:t>Hvad er gluten?</a:t>
            </a:r>
          </a:p>
          <a:p>
            <a:r>
              <a:rPr lang="da-DK" dirty="0"/>
              <a:t>Cøliaki og </a:t>
            </a:r>
            <a:r>
              <a:rPr lang="da-DK" dirty="0" err="1"/>
              <a:t>Hashimotos</a:t>
            </a:r>
            <a:r>
              <a:rPr lang="da-DK" dirty="0"/>
              <a:t> </a:t>
            </a:r>
            <a:r>
              <a:rPr lang="da-DK" dirty="0" err="1"/>
              <a:t>Thyreoiditis</a:t>
            </a:r>
            <a:endParaRPr lang="da-DK" dirty="0"/>
          </a:p>
        </p:txBody>
      </p:sp>
    </p:spTree>
    <p:extLst>
      <p:ext uri="{BB962C8B-B14F-4D97-AF65-F5344CB8AC3E}">
        <p14:creationId xmlns:p14="http://schemas.microsoft.com/office/powerpoint/2010/main" val="321062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19195"/>
            <a:ext cx="9319258" cy="932688"/>
          </a:xfrm>
        </p:spPr>
        <p:txBody>
          <a:bodyPr vert="horz" lIns="91440" tIns="45720" rIns="91440" bIns="45720" rtlCol="0" anchor="b">
            <a:normAutofit/>
          </a:bodyPr>
          <a:lstStyle/>
          <a:p>
            <a:r>
              <a:rPr lang="da-DK" sz="5400" kern="1200" dirty="0" err="1">
                <a:solidFill>
                  <a:schemeClr val="tx1"/>
                </a:solidFill>
                <a:latin typeface="+mj-lt"/>
                <a:ea typeface="+mj-ea"/>
                <a:cs typeface="+mj-cs"/>
              </a:rPr>
              <a:t>Goitrogene</a:t>
            </a:r>
            <a:r>
              <a:rPr lang="da-DK" sz="5400" kern="1200" dirty="0">
                <a:solidFill>
                  <a:schemeClr val="tx1"/>
                </a:solidFill>
                <a:latin typeface="+mj-lt"/>
                <a:ea typeface="+mj-ea"/>
                <a:cs typeface="+mj-cs"/>
              </a:rPr>
              <a:t> fødevarer</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3072" y="5915785"/>
            <a:ext cx="930357" cy="932689"/>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1901" y="6227016"/>
            <a:ext cx="1940780" cy="548270"/>
          </a:xfrm>
          <a:prstGeom prst="rect">
            <a:avLst/>
          </a:prstGeom>
          <a:effectLst/>
        </p:spPr>
      </p:pic>
      <p:pic>
        <p:nvPicPr>
          <p:cNvPr id="7" name="Pladsholder til indhold 6" descr="Et billede, der indeholder vegetabilsk, blomkål, frisk&#10;&#10;Automatisk genereret beskrivelse">
            <a:extLst>
              <a:ext uri="{FF2B5EF4-FFF2-40B4-BE49-F238E27FC236}">
                <a16:creationId xmlns:a16="http://schemas.microsoft.com/office/drawing/2014/main" id="{D1BA9975-6CEE-42DF-A9CB-A650478E124B}"/>
              </a:ext>
            </a:extLst>
          </p:cNvPr>
          <p:cNvPicPr>
            <a:picLocks noGrp="1" noChangeAspect="1"/>
          </p:cNvPicPr>
          <p:nvPr>
            <p:ph idx="1"/>
          </p:nvPr>
        </p:nvPicPr>
        <p:blipFill>
          <a:blip r:embed="rId6" cstate="print">
            <a:extLst>
              <a:ext uri="{28A0092B-C50C-407E-A947-70E740481C1C}">
                <a14:useLocalDpi xmlns:a14="http://schemas.microsoft.com/office/drawing/2010/main" val="0"/>
              </a:ext>
            </a:extLst>
          </a:blip>
          <a:stretch>
            <a:fillRect/>
          </a:stretch>
        </p:blipFill>
        <p:spPr>
          <a:xfrm>
            <a:off x="4247321" y="1645297"/>
            <a:ext cx="2857657" cy="1905104"/>
          </a:xfrm>
        </p:spPr>
      </p:pic>
      <p:pic>
        <p:nvPicPr>
          <p:cNvPr id="10" name="Billede 9" descr="Et billede, der indeholder broccoli, vegetabilsk, stykke, rapini&#10;&#10;Automatisk genereret beskrivelse">
            <a:extLst>
              <a:ext uri="{FF2B5EF4-FFF2-40B4-BE49-F238E27FC236}">
                <a16:creationId xmlns:a16="http://schemas.microsoft.com/office/drawing/2014/main" id="{BC7DF21A-8490-4C7D-827B-340EB6C13E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48604" y="1938831"/>
            <a:ext cx="2061329" cy="1490169"/>
          </a:xfrm>
          <a:prstGeom prst="rect">
            <a:avLst/>
          </a:prstGeom>
        </p:spPr>
      </p:pic>
      <p:pic>
        <p:nvPicPr>
          <p:cNvPr id="12" name="Billede 11" descr="Et billede, der indeholder radise, frisk, vegetabilsk&#10;&#10;Automatisk genereret beskrivelse">
            <a:extLst>
              <a:ext uri="{FF2B5EF4-FFF2-40B4-BE49-F238E27FC236}">
                <a16:creationId xmlns:a16="http://schemas.microsoft.com/office/drawing/2014/main" id="{16175ABA-2D24-4DE4-92AF-DD04923513B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39173" y="4137349"/>
            <a:ext cx="2100575" cy="1400383"/>
          </a:xfrm>
          <a:prstGeom prst="rect">
            <a:avLst/>
          </a:prstGeom>
        </p:spPr>
      </p:pic>
      <p:pic>
        <p:nvPicPr>
          <p:cNvPr id="14" name="Billede 13" descr="Et billede, der indeholder rosenkål, vegetabilsk&#10;&#10;Automatisk genereret beskrivelse">
            <a:extLst>
              <a:ext uri="{FF2B5EF4-FFF2-40B4-BE49-F238E27FC236}">
                <a16:creationId xmlns:a16="http://schemas.microsoft.com/office/drawing/2014/main" id="{7037D720-9939-43C1-A6B7-60D545F935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602" t="15075" r="9489" b="7115"/>
          <a:stretch/>
        </p:blipFill>
        <p:spPr>
          <a:xfrm>
            <a:off x="6495228" y="4137349"/>
            <a:ext cx="1514052" cy="1400382"/>
          </a:xfrm>
          <a:prstGeom prst="rect">
            <a:avLst/>
          </a:prstGeom>
        </p:spPr>
      </p:pic>
      <p:pic>
        <p:nvPicPr>
          <p:cNvPr id="16" name="Billede 15" descr="Et billede, der indeholder grøn, udendørs, plante, blad&#10;&#10;Automatisk genereret beskrivelse">
            <a:extLst>
              <a:ext uri="{FF2B5EF4-FFF2-40B4-BE49-F238E27FC236}">
                <a16:creationId xmlns:a16="http://schemas.microsoft.com/office/drawing/2014/main" id="{7CE2B3D7-2A5C-4738-80AA-0C2E97C0C72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15943" y="2009726"/>
            <a:ext cx="2022566" cy="1348377"/>
          </a:xfrm>
          <a:prstGeom prst="rect">
            <a:avLst/>
          </a:prstGeom>
        </p:spPr>
      </p:pic>
    </p:spTree>
    <p:extLst>
      <p:ext uri="{BB962C8B-B14F-4D97-AF65-F5344CB8AC3E}">
        <p14:creationId xmlns:p14="http://schemas.microsoft.com/office/powerpoint/2010/main" val="3022903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19195"/>
            <a:ext cx="9319258" cy="932688"/>
          </a:xfrm>
        </p:spPr>
        <p:txBody>
          <a:bodyPr vert="horz" lIns="91440" tIns="45720" rIns="91440" bIns="45720" rtlCol="0" anchor="b">
            <a:normAutofit/>
          </a:bodyPr>
          <a:lstStyle/>
          <a:p>
            <a:r>
              <a:rPr lang="da-DK" sz="5400" kern="1200" dirty="0">
                <a:solidFill>
                  <a:schemeClr val="tx1"/>
                </a:solidFill>
                <a:latin typeface="+mj-lt"/>
                <a:ea typeface="+mj-ea"/>
                <a:cs typeface="+mj-cs"/>
              </a:rPr>
              <a:t>Soja</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3072" y="5915785"/>
            <a:ext cx="930357" cy="932689"/>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21901" y="6227016"/>
            <a:ext cx="1940780" cy="548270"/>
          </a:xfrm>
          <a:prstGeom prst="rect">
            <a:avLst/>
          </a:prstGeom>
          <a:effectLst/>
        </p:spPr>
      </p:pic>
      <p:sp>
        <p:nvSpPr>
          <p:cNvPr id="8" name="Pladsholder til indhold 7">
            <a:extLst>
              <a:ext uri="{FF2B5EF4-FFF2-40B4-BE49-F238E27FC236}">
                <a16:creationId xmlns:a16="http://schemas.microsoft.com/office/drawing/2014/main" id="{66B32A6B-9200-D740-A4CD-581F5BFF47C2}"/>
              </a:ext>
            </a:extLst>
          </p:cNvPr>
          <p:cNvSpPr>
            <a:spLocks noGrp="1"/>
          </p:cNvSpPr>
          <p:nvPr>
            <p:ph idx="1"/>
          </p:nvPr>
        </p:nvSpPr>
        <p:spPr>
          <a:xfrm>
            <a:off x="988515" y="1932979"/>
            <a:ext cx="10067926" cy="4230408"/>
          </a:xfrm>
        </p:spPr>
        <p:txBody>
          <a:bodyPr>
            <a:normAutofit fontScale="92500" lnSpcReduction="10000"/>
          </a:bodyPr>
          <a:lstStyle/>
          <a:p>
            <a:r>
              <a:rPr lang="da-DK" sz="2400" dirty="0" err="1"/>
              <a:t>Fytoøstrogen</a:t>
            </a:r>
            <a:r>
              <a:rPr lang="da-DK" sz="2400" dirty="0"/>
              <a:t> i soja er mistænkt for at kunne påvirke skjoldbruskkirtlen</a:t>
            </a:r>
          </a:p>
          <a:p>
            <a:endParaRPr lang="da-DK" sz="2400" dirty="0"/>
          </a:p>
          <a:p>
            <a:r>
              <a:rPr lang="da-DK" sz="2400" dirty="0"/>
              <a:t>60 deltagere med subklinisk lavt stofskifte fik supplement af </a:t>
            </a:r>
            <a:r>
              <a:rPr lang="da-DK" sz="2400" dirty="0" err="1"/>
              <a:t>fytoøstrogen</a:t>
            </a:r>
            <a:r>
              <a:rPr lang="da-DK" sz="2400" dirty="0"/>
              <a:t> 2mg/16mg i 8 uger.</a:t>
            </a:r>
          </a:p>
          <a:p>
            <a:r>
              <a:rPr lang="da-DK" sz="2400" dirty="0"/>
              <a:t>Randomiseret, dobbeltblindet crossoverstudie har undersøgt effekten af </a:t>
            </a:r>
            <a:r>
              <a:rPr lang="da-DK" sz="2400" dirty="0" err="1"/>
              <a:t>fytoøstrogen</a:t>
            </a:r>
            <a:endParaRPr lang="da-DK" sz="2400" dirty="0"/>
          </a:p>
          <a:p>
            <a:r>
              <a:rPr lang="da-DK" sz="2400" dirty="0"/>
              <a:t>6 deltagere udviklede lavt stofskifte efter høj dosis – ingen efter lav dosis.</a:t>
            </a:r>
          </a:p>
          <a:p>
            <a:r>
              <a:rPr lang="da-DK" sz="2400" dirty="0"/>
              <a:t>Positiv effekt på risikofaktorer for hjertesygdom ved høj dosis</a:t>
            </a:r>
          </a:p>
          <a:p>
            <a:endParaRPr lang="da-DK" sz="2000" dirty="0"/>
          </a:p>
          <a:p>
            <a:pPr marL="0" indent="0">
              <a:buNone/>
            </a:pPr>
            <a:r>
              <a:rPr lang="da-DK" sz="3000" b="1" dirty="0"/>
              <a:t>Alt med måde!</a:t>
            </a:r>
          </a:p>
          <a:p>
            <a:pPr marL="0" indent="0">
              <a:buNone/>
            </a:pPr>
            <a:r>
              <a:rPr lang="da-DK" sz="2000" dirty="0"/>
              <a:t> </a:t>
            </a:r>
          </a:p>
        </p:txBody>
      </p:sp>
      <p:pic>
        <p:nvPicPr>
          <p:cNvPr id="15" name="Billede 14" descr="Gyoza dumplings på tallerken">
            <a:extLst>
              <a:ext uri="{FF2B5EF4-FFF2-40B4-BE49-F238E27FC236}">
                <a16:creationId xmlns:a16="http://schemas.microsoft.com/office/drawing/2014/main" id="{2D1EFDBC-B24C-1849-DB43-2A375CE903D2}"/>
              </a:ext>
            </a:extLst>
          </p:cNvPr>
          <p:cNvPicPr>
            <a:picLocks noChangeAspect="1"/>
          </p:cNvPicPr>
          <p:nvPr/>
        </p:nvPicPr>
        <p:blipFill rotWithShape="1">
          <a:blip r:embed="rId6">
            <a:extLst>
              <a:ext uri="{28A0092B-C50C-407E-A947-70E740481C1C}">
                <a14:useLocalDpi xmlns:a14="http://schemas.microsoft.com/office/drawing/2010/main" val="0"/>
              </a:ext>
            </a:extLst>
          </a:blip>
          <a:srcRect l="67222" t="7639" b="28889"/>
          <a:stretch/>
        </p:blipFill>
        <p:spPr>
          <a:xfrm>
            <a:off x="9710784" y="460565"/>
            <a:ext cx="1291189" cy="1666874"/>
          </a:xfrm>
          <a:prstGeom prst="rect">
            <a:avLst/>
          </a:prstGeom>
        </p:spPr>
      </p:pic>
      <p:pic>
        <p:nvPicPr>
          <p:cNvPr id="18" name="Billede 17" descr="Et billede, der indeholder bord, mad, frisk, vegetabilsk&#10;&#10;Automatisk genereret beskrivelse">
            <a:extLst>
              <a:ext uri="{FF2B5EF4-FFF2-40B4-BE49-F238E27FC236}">
                <a16:creationId xmlns:a16="http://schemas.microsoft.com/office/drawing/2014/main" id="{8E518142-31C2-2B2A-69D6-4C54CF162BB7}"/>
              </a:ext>
            </a:extLst>
          </p:cNvPr>
          <p:cNvPicPr>
            <a:picLocks noChangeAspect="1"/>
          </p:cNvPicPr>
          <p:nvPr/>
        </p:nvPicPr>
        <p:blipFill rotWithShape="1">
          <a:blip r:embed="rId7">
            <a:extLst>
              <a:ext uri="{28A0092B-C50C-407E-A947-70E740481C1C}">
                <a14:useLocalDpi xmlns:a14="http://schemas.microsoft.com/office/drawing/2010/main" val="0"/>
              </a:ext>
            </a:extLst>
          </a:blip>
          <a:srcRect l="15590" t="1590" r="8822" b="7057"/>
          <a:stretch/>
        </p:blipFill>
        <p:spPr>
          <a:xfrm>
            <a:off x="9805011" y="3592292"/>
            <a:ext cx="2079396" cy="1752600"/>
          </a:xfrm>
          <a:prstGeom prst="rect">
            <a:avLst/>
          </a:prstGeom>
        </p:spPr>
      </p:pic>
      <p:pic>
        <p:nvPicPr>
          <p:cNvPr id="20" name="Billede 19" descr="Et billede, der indeholder vegetabilsk&#10;&#10;Automatisk genereret beskrivelse">
            <a:extLst>
              <a:ext uri="{FF2B5EF4-FFF2-40B4-BE49-F238E27FC236}">
                <a16:creationId xmlns:a16="http://schemas.microsoft.com/office/drawing/2014/main" id="{89BD2E2B-5589-6CFA-4734-FFE363F724D6}"/>
              </a:ext>
            </a:extLst>
          </p:cNvPr>
          <p:cNvPicPr>
            <a:picLocks noChangeAspect="1"/>
          </p:cNvPicPr>
          <p:nvPr/>
        </p:nvPicPr>
        <p:blipFill rotWithShape="1">
          <a:blip r:embed="rId8">
            <a:extLst>
              <a:ext uri="{28A0092B-C50C-407E-A947-70E740481C1C}">
                <a14:useLocalDpi xmlns:a14="http://schemas.microsoft.com/office/drawing/2010/main" val="0"/>
              </a:ext>
            </a:extLst>
          </a:blip>
          <a:srcRect t="17007"/>
          <a:stretch/>
        </p:blipFill>
        <p:spPr>
          <a:xfrm>
            <a:off x="6774179" y="4970959"/>
            <a:ext cx="2364105" cy="1308037"/>
          </a:xfrm>
          <a:prstGeom prst="rect">
            <a:avLst/>
          </a:prstGeom>
        </p:spPr>
      </p:pic>
      <p:sp>
        <p:nvSpPr>
          <p:cNvPr id="3" name="Tekstfelt 2">
            <a:extLst>
              <a:ext uri="{FF2B5EF4-FFF2-40B4-BE49-F238E27FC236}">
                <a16:creationId xmlns:a16="http://schemas.microsoft.com/office/drawing/2014/main" id="{1B890388-8D47-A173-E572-692CBFA9403D}"/>
              </a:ext>
            </a:extLst>
          </p:cNvPr>
          <p:cNvSpPr txBox="1"/>
          <p:nvPr/>
        </p:nvSpPr>
        <p:spPr>
          <a:xfrm>
            <a:off x="5706737" y="6533003"/>
            <a:ext cx="4004047" cy="276999"/>
          </a:xfrm>
          <a:prstGeom prst="rect">
            <a:avLst/>
          </a:prstGeom>
          <a:noFill/>
        </p:spPr>
        <p:txBody>
          <a:bodyPr wrap="square" rtlCol="0">
            <a:spAutoFit/>
          </a:bodyPr>
          <a:lstStyle/>
          <a:p>
            <a:r>
              <a:rPr lang="da-DK" sz="1200" dirty="0" err="1"/>
              <a:t>Sathyapalan</a:t>
            </a:r>
            <a:r>
              <a:rPr lang="da-DK" sz="1200" dirty="0"/>
              <a:t> et al, </a:t>
            </a:r>
            <a:r>
              <a:rPr lang="en-US" sz="1200" dirty="0"/>
              <a:t>J Clin Endocrinol </a:t>
            </a:r>
            <a:r>
              <a:rPr lang="en-US" sz="1200" dirty="0" err="1"/>
              <a:t>Metab</a:t>
            </a:r>
            <a:r>
              <a:rPr lang="en-US" sz="1200" dirty="0"/>
              <a:t>, May 2011</a:t>
            </a:r>
            <a:endParaRPr lang="da-DK" sz="1200" dirty="0"/>
          </a:p>
        </p:txBody>
      </p:sp>
    </p:spTree>
    <p:extLst>
      <p:ext uri="{BB962C8B-B14F-4D97-AF65-F5344CB8AC3E}">
        <p14:creationId xmlns:p14="http://schemas.microsoft.com/office/powerpoint/2010/main" val="1711690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84510"/>
            <a:ext cx="9319258" cy="932688"/>
          </a:xfrm>
        </p:spPr>
        <p:txBody>
          <a:bodyPr vert="horz" lIns="91440" tIns="45720" rIns="91440" bIns="45720" rtlCol="0" anchor="b">
            <a:normAutofit/>
          </a:bodyPr>
          <a:lstStyle/>
          <a:p>
            <a:r>
              <a:rPr lang="da-DK" sz="5400" kern="1200" dirty="0">
                <a:solidFill>
                  <a:schemeClr val="tx1"/>
                </a:solidFill>
                <a:latin typeface="+mj-lt"/>
                <a:ea typeface="+mj-ea"/>
                <a:cs typeface="+mj-cs"/>
              </a:rPr>
              <a:t>Sunde / usunde </a:t>
            </a:r>
            <a:r>
              <a:rPr lang="da-DK" sz="5400" dirty="0"/>
              <a:t>fødevarer?</a:t>
            </a:r>
            <a:endParaRPr lang="da-DK" sz="5400" kern="1200" dirty="0">
              <a:solidFill>
                <a:schemeClr val="tx1"/>
              </a:solidFill>
              <a:latin typeface="+mj-lt"/>
              <a:ea typeface="+mj-ea"/>
              <a:cs typeface="+mj-cs"/>
            </a:endParaRP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358" y="5609305"/>
            <a:ext cx="1236072" cy="1239170"/>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94" y="6001673"/>
            <a:ext cx="2912241" cy="822708"/>
          </a:xfrm>
          <a:prstGeom prst="rect">
            <a:avLst/>
          </a:prstGeom>
          <a:effectLst/>
        </p:spPr>
      </p:pic>
      <p:pic>
        <p:nvPicPr>
          <p:cNvPr id="7" name="Billede 6" descr="Et billede, der indeholder broccoli, vegetabilsk, stykke, rapini&#10;&#10;Automatisk genereret beskrivelse">
            <a:extLst>
              <a:ext uri="{FF2B5EF4-FFF2-40B4-BE49-F238E27FC236}">
                <a16:creationId xmlns:a16="http://schemas.microsoft.com/office/drawing/2014/main" id="{FCF38001-C01F-4A28-88E0-1C50807876E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4550" y="2622989"/>
            <a:ext cx="3005729" cy="2172892"/>
          </a:xfrm>
          <a:prstGeom prst="rect">
            <a:avLst/>
          </a:prstGeom>
        </p:spPr>
      </p:pic>
      <p:pic>
        <p:nvPicPr>
          <p:cNvPr id="9" name="Billede 8">
            <a:extLst>
              <a:ext uri="{FF2B5EF4-FFF2-40B4-BE49-F238E27FC236}">
                <a16:creationId xmlns:a16="http://schemas.microsoft.com/office/drawing/2014/main" id="{65CF947D-3B5F-4AF6-8F93-F31F7CD83B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0302" y="2350027"/>
            <a:ext cx="3627607" cy="2718816"/>
          </a:xfrm>
          <a:prstGeom prst="rect">
            <a:avLst/>
          </a:prstGeom>
        </p:spPr>
      </p:pic>
    </p:spTree>
    <p:extLst>
      <p:ext uri="{BB962C8B-B14F-4D97-AF65-F5344CB8AC3E}">
        <p14:creationId xmlns:p14="http://schemas.microsoft.com/office/powerpoint/2010/main" val="3342169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84510"/>
            <a:ext cx="9319258" cy="932688"/>
          </a:xfrm>
        </p:spPr>
        <p:txBody>
          <a:bodyPr vert="horz" lIns="91440" tIns="45720" rIns="91440" bIns="45720" rtlCol="0" anchor="b">
            <a:normAutofit/>
          </a:bodyPr>
          <a:lstStyle/>
          <a:p>
            <a:r>
              <a:rPr lang="da-DK" kern="1200" dirty="0">
                <a:solidFill>
                  <a:schemeClr val="tx1"/>
                </a:solidFill>
                <a:latin typeface="+mj-lt"/>
                <a:ea typeface="+mj-ea"/>
                <a:cs typeface="+mj-cs"/>
              </a:rPr>
              <a:t>Bevægelse</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9280" y="5982159"/>
            <a:ext cx="864150" cy="866316"/>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5074" y="6231841"/>
            <a:ext cx="2182776" cy="616634"/>
          </a:xfrm>
          <a:prstGeom prst="rect">
            <a:avLst/>
          </a:prstGeom>
          <a:effectLst/>
        </p:spPr>
      </p:pic>
      <p:sp>
        <p:nvSpPr>
          <p:cNvPr id="3" name="Tekstfelt 2">
            <a:extLst>
              <a:ext uri="{FF2B5EF4-FFF2-40B4-BE49-F238E27FC236}">
                <a16:creationId xmlns:a16="http://schemas.microsoft.com/office/drawing/2014/main" id="{7AEF9260-A715-4331-BB7F-39585321ED96}"/>
              </a:ext>
            </a:extLst>
          </p:cNvPr>
          <p:cNvSpPr txBox="1"/>
          <p:nvPr/>
        </p:nvSpPr>
        <p:spPr>
          <a:xfrm>
            <a:off x="1848604" y="1417198"/>
            <a:ext cx="10343396" cy="5170646"/>
          </a:xfrm>
          <a:prstGeom prst="rect">
            <a:avLst/>
          </a:prstGeom>
          <a:noFill/>
        </p:spPr>
        <p:txBody>
          <a:bodyPr wrap="square" rtlCol="0">
            <a:spAutoFit/>
          </a:bodyPr>
          <a:lstStyle/>
          <a:p>
            <a:pPr algn="l"/>
            <a:r>
              <a:rPr lang="da-DK" sz="2200" b="1" i="0" dirty="0">
                <a:solidFill>
                  <a:srgbClr val="002034"/>
                </a:solidFill>
                <a:effectLst/>
                <a:latin typeface="Raleway" panose="020B0604020202020204" pitchFamily="2" charset="0"/>
              </a:rPr>
              <a:t>Anbefalinger om fysisk aktivitet til voksne 18-64 år</a:t>
            </a:r>
          </a:p>
          <a:p>
            <a:pPr algn="l"/>
            <a:endParaRPr lang="da-DK" sz="2200" b="1" i="0" dirty="0">
              <a:solidFill>
                <a:srgbClr val="002034"/>
              </a:solidFill>
              <a:effectLst/>
              <a:latin typeface="Raleway" panose="020B0604020202020204" pitchFamily="2" charset="0"/>
            </a:endParaRPr>
          </a:p>
          <a:p>
            <a:pPr algn="l">
              <a:buFont typeface="Arial" panose="020B0604020202020204" pitchFamily="34" charset="0"/>
              <a:buChar char="•"/>
            </a:pPr>
            <a:r>
              <a:rPr lang="da-DK" sz="2200" b="0" i="0" dirty="0">
                <a:solidFill>
                  <a:srgbClr val="002034"/>
                </a:solidFill>
                <a:effectLst/>
                <a:latin typeface="Raleway" panose="020B0604020202020204" pitchFamily="2" charset="0"/>
              </a:rPr>
              <a:t>Vær fysisk aktiv mindst 30 minutter om dagen. Aktiviteten skal være med moderat til høj intensitet og ligge ud over almindelige kortvarige dagligdagsaktiviteter. Hvis de 30 minutter deles op, skal aktiviteten vare mindst 10 minutter.</a:t>
            </a:r>
          </a:p>
          <a:p>
            <a:pPr algn="l">
              <a:buFont typeface="Arial" panose="020B0604020202020204" pitchFamily="34" charset="0"/>
              <a:buChar char="•"/>
            </a:pPr>
            <a:endParaRPr lang="da-DK" sz="2200" b="0" i="0" dirty="0">
              <a:solidFill>
                <a:srgbClr val="002034"/>
              </a:solidFill>
              <a:effectLst/>
              <a:latin typeface="Raleway" panose="020B0604020202020204" pitchFamily="2" charset="0"/>
            </a:endParaRPr>
          </a:p>
          <a:p>
            <a:pPr algn="l">
              <a:buFont typeface="Arial" panose="020B0604020202020204" pitchFamily="34" charset="0"/>
              <a:buChar char="•"/>
            </a:pPr>
            <a:r>
              <a:rPr lang="da-DK" sz="2200" b="0" i="0" dirty="0">
                <a:solidFill>
                  <a:srgbClr val="002034"/>
                </a:solidFill>
                <a:effectLst/>
                <a:latin typeface="Raleway" panose="020B0604020202020204" pitchFamily="2" charset="0"/>
              </a:rPr>
              <a:t>Mindst 2 gange om ugen skal der indgå fysisk aktivitet med høj intensitet af mindst 20 minutters varighed for at vedligeholde eller øge konditionen og muskelstyrken. Der skal indgå aktiviteter, som øger knoglestyrken og bevægeligheden. </a:t>
            </a:r>
          </a:p>
          <a:p>
            <a:pPr algn="l">
              <a:buFont typeface="Arial" panose="020B0604020202020204" pitchFamily="34" charset="0"/>
              <a:buChar char="•"/>
            </a:pPr>
            <a:endParaRPr lang="da-DK" sz="2200" b="0" i="0" dirty="0">
              <a:solidFill>
                <a:srgbClr val="002034"/>
              </a:solidFill>
              <a:effectLst/>
              <a:latin typeface="Raleway" panose="020B0604020202020204" pitchFamily="2" charset="0"/>
            </a:endParaRPr>
          </a:p>
          <a:p>
            <a:pPr algn="l">
              <a:buFont typeface="Arial" panose="020B0604020202020204" pitchFamily="34" charset="0"/>
              <a:buChar char="•"/>
            </a:pPr>
            <a:r>
              <a:rPr lang="da-DK" sz="2200" b="0" i="0" dirty="0">
                <a:solidFill>
                  <a:srgbClr val="002034"/>
                </a:solidFill>
                <a:effectLst/>
                <a:latin typeface="Raleway" panose="020B0604020202020204" pitchFamily="2" charset="0"/>
              </a:rPr>
              <a:t>Fysisk aktivitet ud over det anbefalede vil medføre yderligere sundhedsmæssige fordele</a:t>
            </a:r>
          </a:p>
          <a:p>
            <a:endParaRPr lang="da-DK" sz="2200" dirty="0"/>
          </a:p>
        </p:txBody>
      </p:sp>
    </p:spTree>
    <p:extLst>
      <p:ext uri="{BB962C8B-B14F-4D97-AF65-F5344CB8AC3E}">
        <p14:creationId xmlns:p14="http://schemas.microsoft.com/office/powerpoint/2010/main" val="60451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6888" y="288072"/>
            <a:ext cx="10515600" cy="1325563"/>
          </a:xfrm>
        </p:spPr>
        <p:txBody>
          <a:bodyPr/>
          <a:lstStyle/>
          <a:p>
            <a:r>
              <a:rPr lang="da-DK" dirty="0"/>
              <a:t>Bevægelse</a:t>
            </a: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2"/>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sp>
        <p:nvSpPr>
          <p:cNvPr id="6" name="Pladsholder til indhold 5"/>
          <p:cNvSpPr>
            <a:spLocks noGrp="1"/>
          </p:cNvSpPr>
          <p:nvPr>
            <p:ph idx="1"/>
          </p:nvPr>
        </p:nvSpPr>
        <p:spPr>
          <a:xfrm>
            <a:off x="1848604" y="1817370"/>
            <a:ext cx="10016562" cy="4660548"/>
          </a:xfrm>
        </p:spPr>
        <p:txBody>
          <a:bodyPr>
            <a:normAutofit fontScale="92500" lnSpcReduction="10000"/>
          </a:bodyPr>
          <a:lstStyle/>
          <a:p>
            <a:pPr marL="0" indent="0">
              <a:buNone/>
            </a:pPr>
            <a:r>
              <a:rPr lang="da-DK" sz="2400" b="1" dirty="0">
                <a:latin typeface="Raleway" pitchFamily="2" charset="0"/>
              </a:rPr>
              <a:t>Anbefalinger om fysisk aktivitet til ældre +65 år</a:t>
            </a:r>
          </a:p>
          <a:p>
            <a:r>
              <a:rPr lang="da-DK" sz="2400" dirty="0">
                <a:latin typeface="Raleway" pitchFamily="2" charset="0"/>
              </a:rPr>
              <a:t>Vær fysisk aktiv mindst 30 minutter om dagen. Aktiviteten skal være med moderat intensitet og ligge ud over almindelige kortvarige dagligdags aktiviteter. Hvis de 30 minutter deles op, skal aktiviteten vare mindst 10 minutter.</a:t>
            </a:r>
          </a:p>
          <a:p>
            <a:r>
              <a:rPr lang="da-DK" sz="2400" dirty="0">
                <a:latin typeface="Raleway" pitchFamily="2" charset="0"/>
              </a:rPr>
              <a:t>Mindst 2 gange om ugen skal der indgå aktiviteter af mindst 20 minutters varighed, som vedligeholder eller øger konditionen og muskel- og knoglestyrken. </a:t>
            </a:r>
          </a:p>
          <a:p>
            <a:r>
              <a:rPr lang="da-DK" sz="2400" dirty="0">
                <a:latin typeface="Raleway" pitchFamily="2" charset="0"/>
              </a:rPr>
              <a:t>Lav udstrækningsøvelser mindst 2 gange om ugen af mindst 10 minutters varighed for at vedligeholde eller øge kroppens bevægelighed. Udfør desuden regelmæssigt øvelser for at vedligeholde eller øge balanceevnen.</a:t>
            </a:r>
          </a:p>
          <a:p>
            <a:r>
              <a:rPr lang="da-DK" sz="2400" dirty="0">
                <a:latin typeface="Raleway" pitchFamily="2" charset="0"/>
              </a:rPr>
              <a:t>Fysisk aktivitet ud over det anbefalede vil medføre yderligere sundhedsmæssige fordele</a:t>
            </a:r>
            <a:r>
              <a:rPr lang="da-DK" sz="1800" dirty="0">
                <a:latin typeface="Raleway" pitchFamily="2" charset="0"/>
              </a:rPr>
              <a:t>.</a:t>
            </a:r>
          </a:p>
        </p:txBody>
      </p:sp>
      <p:pic>
        <p:nvPicPr>
          <p:cNvPr id="3" name="Billede 2">
            <a:extLst>
              <a:ext uri="{FF2B5EF4-FFF2-40B4-BE49-F238E27FC236}">
                <a16:creationId xmlns:a16="http://schemas.microsoft.com/office/drawing/2014/main" id="{1F9CCCCE-0989-DBCA-E875-7819C68CF7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39280" y="5982159"/>
            <a:ext cx="864150" cy="866316"/>
          </a:xfrm>
          <a:prstGeom prst="rect">
            <a:avLst/>
          </a:prstGeom>
          <a:effectLst/>
        </p:spPr>
      </p:pic>
      <p:pic>
        <p:nvPicPr>
          <p:cNvPr id="5" name="Billede 4" descr="Et billede, der indeholder tekst&#10;&#10;Automatisk genereret beskrivelse">
            <a:extLst>
              <a:ext uri="{FF2B5EF4-FFF2-40B4-BE49-F238E27FC236}">
                <a16:creationId xmlns:a16="http://schemas.microsoft.com/office/drawing/2014/main" id="{10E8B065-10DE-318B-1CF1-928A7610E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5074" y="6231841"/>
            <a:ext cx="2182776" cy="616634"/>
          </a:xfrm>
          <a:prstGeom prst="rect">
            <a:avLst/>
          </a:prstGeom>
          <a:effectLst/>
        </p:spPr>
      </p:pic>
    </p:spTree>
    <p:extLst>
      <p:ext uri="{BB962C8B-B14F-4D97-AF65-F5344CB8AC3E}">
        <p14:creationId xmlns:p14="http://schemas.microsoft.com/office/powerpoint/2010/main" val="636091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2114550" y="419196"/>
            <a:ext cx="9319258" cy="932688"/>
          </a:xfrm>
        </p:spPr>
        <p:txBody>
          <a:bodyPr vert="horz" lIns="91440" tIns="45720" rIns="91440" bIns="45720" rtlCol="0" anchor="b">
            <a:normAutofit/>
          </a:bodyPr>
          <a:lstStyle/>
          <a:p>
            <a:r>
              <a:rPr lang="da-DK" sz="5400" dirty="0"/>
              <a:t>Opsamling</a:t>
            </a:r>
            <a:endParaRPr lang="da-DK" sz="5400" kern="1200" dirty="0">
              <a:solidFill>
                <a:schemeClr val="tx1"/>
              </a:solidFill>
              <a:latin typeface="+mj-lt"/>
              <a:ea typeface="+mj-ea"/>
              <a:cs typeface="+mj-cs"/>
            </a:endParaRP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358" y="5609305"/>
            <a:ext cx="1236072" cy="1239170"/>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94" y="6001673"/>
            <a:ext cx="2912241" cy="822708"/>
          </a:xfrm>
          <a:prstGeom prst="rect">
            <a:avLst/>
          </a:prstGeom>
          <a:effectLst/>
        </p:spPr>
      </p:pic>
      <p:sp>
        <p:nvSpPr>
          <p:cNvPr id="3" name="Tekstfelt 2">
            <a:extLst>
              <a:ext uri="{FF2B5EF4-FFF2-40B4-BE49-F238E27FC236}">
                <a16:creationId xmlns:a16="http://schemas.microsoft.com/office/drawing/2014/main" id="{AB49CA9D-A40A-4E5A-BB4D-7CD061A2C79F}"/>
              </a:ext>
            </a:extLst>
          </p:cNvPr>
          <p:cNvSpPr txBox="1"/>
          <p:nvPr/>
        </p:nvSpPr>
        <p:spPr>
          <a:xfrm>
            <a:off x="2114550" y="1698171"/>
            <a:ext cx="7032172" cy="954107"/>
          </a:xfrm>
          <a:prstGeom prst="rect">
            <a:avLst/>
          </a:prstGeom>
          <a:noFill/>
        </p:spPr>
        <p:txBody>
          <a:bodyPr wrap="square" rtlCol="0">
            <a:spAutoFit/>
          </a:bodyPr>
          <a:lstStyle/>
          <a:p>
            <a:pPr marL="285750" indent="-285750">
              <a:buFont typeface="Arial" panose="020B0604020202020204" pitchFamily="34" charset="0"/>
              <a:buChar char="•"/>
            </a:pPr>
            <a:r>
              <a:rPr lang="da-DK" sz="2800" dirty="0"/>
              <a:t>Spørgsmål</a:t>
            </a:r>
          </a:p>
          <a:p>
            <a:pPr marL="285750" indent="-285750">
              <a:buFont typeface="Arial" panose="020B0604020202020204" pitchFamily="34" charset="0"/>
              <a:buChar char="•"/>
            </a:pPr>
            <a:r>
              <a:rPr lang="da-DK" sz="2800" dirty="0"/>
              <a:t>Hvad tager du med dig hjem i dag?</a:t>
            </a:r>
          </a:p>
        </p:txBody>
      </p:sp>
    </p:spTree>
    <p:extLst>
      <p:ext uri="{BB962C8B-B14F-4D97-AF65-F5344CB8AC3E}">
        <p14:creationId xmlns:p14="http://schemas.microsoft.com/office/powerpoint/2010/main" val="346313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lede 14">
            <a:extLst>
              <a:ext uri="{FF2B5EF4-FFF2-40B4-BE49-F238E27FC236}">
                <a16:creationId xmlns:a16="http://schemas.microsoft.com/office/drawing/2014/main" id="{D5C4C214-EF98-4740-BCF1-4A093F3A0BB4}"/>
              </a:ext>
            </a:extLst>
          </p:cNvPr>
          <p:cNvPicPr>
            <a:picLocks noChangeAspect="1"/>
          </p:cNvPicPr>
          <p:nvPr/>
        </p:nvPicPr>
        <p:blipFill rotWithShape="1">
          <a:blip r:embed="rId3"/>
          <a:srcRect l="671" t="19671" r="72570" b="32402"/>
          <a:stretch/>
        </p:blipFill>
        <p:spPr bwMode="auto">
          <a:xfrm>
            <a:off x="128426" y="107199"/>
            <a:ext cx="2098388" cy="2114067"/>
          </a:xfrm>
          <a:prstGeom prst="rect">
            <a:avLst/>
          </a:prstGeom>
          <a:effectLst/>
          <a:extLst>
            <a:ext uri="{53640926-AAD7-44D8-BBD7-CCE9431645EC}">
              <a14:shadowObscured xmlns:a14="http://schemas.microsoft.com/office/drawing/2010/main"/>
            </a:ext>
          </a:extLst>
        </p:spPr>
      </p:pic>
      <p:pic>
        <p:nvPicPr>
          <p:cNvPr id="20" name="Billede 19" descr="Et billede, der indeholder tekst&#10;&#10;Automatisk genereret beskrivelse">
            <a:extLst>
              <a:ext uri="{FF2B5EF4-FFF2-40B4-BE49-F238E27FC236}">
                <a16:creationId xmlns:a16="http://schemas.microsoft.com/office/drawing/2014/main" id="{9CB9BF78-A80B-4E5D-B6E2-7814833571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744" y="6001673"/>
            <a:ext cx="2912241" cy="822708"/>
          </a:xfrm>
          <a:prstGeom prst="rect">
            <a:avLst/>
          </a:prstGeom>
          <a:effectLst/>
        </p:spPr>
      </p:pic>
      <p:pic>
        <p:nvPicPr>
          <p:cNvPr id="21" name="Billede 20">
            <a:extLst>
              <a:ext uri="{FF2B5EF4-FFF2-40B4-BE49-F238E27FC236}">
                <a16:creationId xmlns:a16="http://schemas.microsoft.com/office/drawing/2014/main" id="{E2F7E1C8-EA10-4E9C-90BF-A973D1DFB8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55928" y="5660105"/>
            <a:ext cx="1236072" cy="1239170"/>
          </a:xfrm>
          <a:prstGeom prst="rect">
            <a:avLst/>
          </a:prstGeom>
          <a:effectLst/>
        </p:spPr>
      </p:pic>
      <p:sp>
        <p:nvSpPr>
          <p:cNvPr id="6" name="Tekstfelt 5">
            <a:extLst>
              <a:ext uri="{FF2B5EF4-FFF2-40B4-BE49-F238E27FC236}">
                <a16:creationId xmlns:a16="http://schemas.microsoft.com/office/drawing/2014/main" id="{283444DC-43EF-4700-A349-C21678A8C8E0}"/>
              </a:ext>
            </a:extLst>
          </p:cNvPr>
          <p:cNvSpPr txBox="1"/>
          <p:nvPr/>
        </p:nvSpPr>
        <p:spPr>
          <a:xfrm>
            <a:off x="2359016" y="1827013"/>
            <a:ext cx="9013152" cy="954107"/>
          </a:xfrm>
          <a:prstGeom prst="rect">
            <a:avLst/>
          </a:prstGeom>
          <a:noFill/>
        </p:spPr>
        <p:txBody>
          <a:bodyPr wrap="square" rtlCol="0">
            <a:spAutoFit/>
          </a:bodyPr>
          <a:lstStyle/>
          <a:p>
            <a:pPr marL="285750" indent="-285750">
              <a:buFont typeface="Arial" panose="020B0604020202020204" pitchFamily="34" charset="0"/>
              <a:buChar char="•"/>
            </a:pPr>
            <a:endParaRPr lang="da-DK" sz="2800" dirty="0"/>
          </a:p>
          <a:p>
            <a:pPr marL="285750" indent="-285750">
              <a:buFont typeface="Arial" panose="020B0604020202020204" pitchFamily="34" charset="0"/>
              <a:buChar char="•"/>
            </a:pPr>
            <a:endParaRPr lang="da-DK" sz="2800" dirty="0"/>
          </a:p>
        </p:txBody>
      </p:sp>
      <p:grpSp>
        <p:nvGrpSpPr>
          <p:cNvPr id="9" name="Gruppe 8">
            <a:extLst>
              <a:ext uri="{FF2B5EF4-FFF2-40B4-BE49-F238E27FC236}">
                <a16:creationId xmlns:a16="http://schemas.microsoft.com/office/drawing/2014/main" id="{AF22D5BE-BCF7-43C8-BAE5-0C204668F13A}"/>
              </a:ext>
            </a:extLst>
          </p:cNvPr>
          <p:cNvGrpSpPr/>
          <p:nvPr/>
        </p:nvGrpSpPr>
        <p:grpSpPr>
          <a:xfrm>
            <a:off x="2695713" y="1162501"/>
            <a:ext cx="6800573" cy="4446804"/>
            <a:chOff x="2614233" y="1601760"/>
            <a:chExt cx="6800573" cy="4446804"/>
          </a:xfrm>
        </p:grpSpPr>
        <p:sp>
          <p:nvSpPr>
            <p:cNvPr id="10" name="Ellipse 9">
              <a:extLst>
                <a:ext uri="{FF2B5EF4-FFF2-40B4-BE49-F238E27FC236}">
                  <a16:creationId xmlns:a16="http://schemas.microsoft.com/office/drawing/2014/main" id="{2F3AB088-2F37-481D-B8F9-A1DA9E44BCA0}"/>
                </a:ext>
              </a:extLst>
            </p:cNvPr>
            <p:cNvSpPr/>
            <p:nvPr/>
          </p:nvSpPr>
          <p:spPr>
            <a:xfrm>
              <a:off x="7094922" y="2698831"/>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11" name="Ellipse 10">
              <a:extLst>
                <a:ext uri="{FF2B5EF4-FFF2-40B4-BE49-F238E27FC236}">
                  <a16:creationId xmlns:a16="http://schemas.microsoft.com/office/drawing/2014/main" id="{A83ADCBB-61B2-4A9F-92B4-C2F21283FBD0}"/>
                </a:ext>
              </a:extLst>
            </p:cNvPr>
            <p:cNvSpPr/>
            <p:nvPr/>
          </p:nvSpPr>
          <p:spPr>
            <a:xfrm>
              <a:off x="6079964" y="1602797"/>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12" name="Ellipse 11">
              <a:extLst>
                <a:ext uri="{FF2B5EF4-FFF2-40B4-BE49-F238E27FC236}">
                  <a16:creationId xmlns:a16="http://schemas.microsoft.com/office/drawing/2014/main" id="{EFEB85AD-8D6E-49C4-A8FE-B6D75B7717D9}"/>
                </a:ext>
              </a:extLst>
            </p:cNvPr>
            <p:cNvSpPr/>
            <p:nvPr/>
          </p:nvSpPr>
          <p:spPr>
            <a:xfrm>
              <a:off x="2783420" y="2587665"/>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13" name="Ellipse 12">
              <a:extLst>
                <a:ext uri="{FF2B5EF4-FFF2-40B4-BE49-F238E27FC236}">
                  <a16:creationId xmlns:a16="http://schemas.microsoft.com/office/drawing/2014/main" id="{DAFAE21E-86B7-4DA6-8120-92C0A796EC96}"/>
                </a:ext>
              </a:extLst>
            </p:cNvPr>
            <p:cNvSpPr/>
            <p:nvPr/>
          </p:nvSpPr>
          <p:spPr>
            <a:xfrm>
              <a:off x="2757842" y="3873154"/>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14" name="Ellipse 13">
              <a:extLst>
                <a:ext uri="{FF2B5EF4-FFF2-40B4-BE49-F238E27FC236}">
                  <a16:creationId xmlns:a16="http://schemas.microsoft.com/office/drawing/2014/main" id="{41DF1829-7396-4522-AAEE-7DECADB2162A}"/>
                </a:ext>
              </a:extLst>
            </p:cNvPr>
            <p:cNvSpPr/>
            <p:nvPr/>
          </p:nvSpPr>
          <p:spPr>
            <a:xfrm>
              <a:off x="4977752" y="2822628"/>
              <a:ext cx="1980000" cy="198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16" name="Tekstfelt 15">
              <a:extLst>
                <a:ext uri="{FF2B5EF4-FFF2-40B4-BE49-F238E27FC236}">
                  <a16:creationId xmlns:a16="http://schemas.microsoft.com/office/drawing/2014/main" id="{4539A9E1-C9A1-4ACD-A001-170E98E95621}"/>
                </a:ext>
              </a:extLst>
            </p:cNvPr>
            <p:cNvSpPr txBox="1"/>
            <p:nvPr/>
          </p:nvSpPr>
          <p:spPr>
            <a:xfrm flipH="1">
              <a:off x="5076750" y="3335167"/>
              <a:ext cx="1849756" cy="830997"/>
            </a:xfrm>
            <a:prstGeom prst="rect">
              <a:avLst/>
            </a:prstGeom>
            <a:noFill/>
          </p:spPr>
          <p:txBody>
            <a:bodyPr wrap="square" rtlCol="0">
              <a:spAutoFit/>
            </a:bodyPr>
            <a:lstStyle/>
            <a:p>
              <a:pPr algn="ctr"/>
              <a:r>
                <a:rPr lang="da-DK" sz="2400" dirty="0"/>
                <a:t>At leve med lavt stofskifte</a:t>
              </a:r>
            </a:p>
          </p:txBody>
        </p:sp>
        <p:sp>
          <p:nvSpPr>
            <p:cNvPr id="17" name="Tekstfelt 16">
              <a:extLst>
                <a:ext uri="{FF2B5EF4-FFF2-40B4-BE49-F238E27FC236}">
                  <a16:creationId xmlns:a16="http://schemas.microsoft.com/office/drawing/2014/main" id="{BE85B34C-387E-490A-AD70-3E1046B2A98B}"/>
                </a:ext>
              </a:extLst>
            </p:cNvPr>
            <p:cNvSpPr txBox="1"/>
            <p:nvPr/>
          </p:nvSpPr>
          <p:spPr>
            <a:xfrm>
              <a:off x="6379285" y="1873845"/>
              <a:ext cx="1427077" cy="461665"/>
            </a:xfrm>
            <a:prstGeom prst="rect">
              <a:avLst/>
            </a:prstGeom>
            <a:noFill/>
          </p:spPr>
          <p:txBody>
            <a:bodyPr wrap="square" rtlCol="0">
              <a:spAutoFit/>
            </a:bodyPr>
            <a:lstStyle/>
            <a:p>
              <a:pPr algn="ctr"/>
              <a:r>
                <a:rPr lang="da-DK" sz="2400" b="1" dirty="0"/>
                <a:t>A</a:t>
              </a:r>
              <a:r>
                <a:rPr lang="da-DK" sz="2400" dirty="0"/>
                <a:t>lkohol</a:t>
              </a:r>
            </a:p>
          </p:txBody>
        </p:sp>
        <p:sp>
          <p:nvSpPr>
            <p:cNvPr id="18" name="Tekstfelt 17">
              <a:extLst>
                <a:ext uri="{FF2B5EF4-FFF2-40B4-BE49-F238E27FC236}">
                  <a16:creationId xmlns:a16="http://schemas.microsoft.com/office/drawing/2014/main" id="{CC7BF69C-557A-4B73-BDDD-4EF809E22C3C}"/>
                </a:ext>
              </a:extLst>
            </p:cNvPr>
            <p:cNvSpPr txBox="1"/>
            <p:nvPr/>
          </p:nvSpPr>
          <p:spPr>
            <a:xfrm>
              <a:off x="7386066" y="2964208"/>
              <a:ext cx="1427077" cy="461665"/>
            </a:xfrm>
            <a:prstGeom prst="rect">
              <a:avLst/>
            </a:prstGeom>
            <a:noFill/>
          </p:spPr>
          <p:txBody>
            <a:bodyPr wrap="square" rtlCol="0">
              <a:spAutoFit/>
            </a:bodyPr>
            <a:lstStyle/>
            <a:p>
              <a:pPr algn="ctr"/>
              <a:r>
                <a:rPr lang="da-DK" sz="2400" b="1" dirty="0"/>
                <a:t>M</a:t>
              </a:r>
              <a:r>
                <a:rPr lang="da-DK" sz="2400" dirty="0"/>
                <a:t>otion</a:t>
              </a:r>
            </a:p>
          </p:txBody>
        </p:sp>
        <p:sp>
          <p:nvSpPr>
            <p:cNvPr id="19" name="Tekstfelt 18">
              <a:extLst>
                <a:ext uri="{FF2B5EF4-FFF2-40B4-BE49-F238E27FC236}">
                  <a16:creationId xmlns:a16="http://schemas.microsoft.com/office/drawing/2014/main" id="{040FCBBF-51CB-477C-A6AB-C6481891AA30}"/>
                </a:ext>
              </a:extLst>
            </p:cNvPr>
            <p:cNvSpPr txBox="1"/>
            <p:nvPr/>
          </p:nvSpPr>
          <p:spPr>
            <a:xfrm>
              <a:off x="2614233" y="4148473"/>
              <a:ext cx="2344842" cy="461665"/>
            </a:xfrm>
            <a:prstGeom prst="rect">
              <a:avLst/>
            </a:prstGeom>
            <a:noFill/>
          </p:spPr>
          <p:txBody>
            <a:bodyPr wrap="square" rtlCol="0">
              <a:spAutoFit/>
            </a:bodyPr>
            <a:lstStyle/>
            <a:p>
              <a:pPr algn="ctr"/>
              <a:r>
                <a:rPr lang="da-DK" sz="2400" b="1" dirty="0"/>
                <a:t>K</a:t>
              </a:r>
              <a:r>
                <a:rPr lang="da-DK" sz="2400" dirty="0"/>
                <a:t>ompetencer</a:t>
              </a:r>
            </a:p>
          </p:txBody>
        </p:sp>
        <p:sp>
          <p:nvSpPr>
            <p:cNvPr id="22" name="Ellipse 21">
              <a:extLst>
                <a:ext uri="{FF2B5EF4-FFF2-40B4-BE49-F238E27FC236}">
                  <a16:creationId xmlns:a16="http://schemas.microsoft.com/office/drawing/2014/main" id="{2B319569-8DB6-46B6-8B9D-AF929F5E5064}"/>
                </a:ext>
              </a:extLst>
            </p:cNvPr>
            <p:cNvSpPr/>
            <p:nvPr/>
          </p:nvSpPr>
          <p:spPr>
            <a:xfrm>
              <a:off x="3936692"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3" name="Ellipse 22">
              <a:extLst>
                <a:ext uri="{FF2B5EF4-FFF2-40B4-BE49-F238E27FC236}">
                  <a16:creationId xmlns:a16="http://schemas.microsoft.com/office/drawing/2014/main" id="{F6FBABF1-CF97-4C26-8D57-9B9522638FAD}"/>
                </a:ext>
              </a:extLst>
            </p:cNvPr>
            <p:cNvSpPr/>
            <p:nvPr/>
          </p:nvSpPr>
          <p:spPr>
            <a:xfrm>
              <a:off x="6097200" y="4997260"/>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4" name="Ellipse 23">
              <a:extLst>
                <a:ext uri="{FF2B5EF4-FFF2-40B4-BE49-F238E27FC236}">
                  <a16:creationId xmlns:a16="http://schemas.microsoft.com/office/drawing/2014/main" id="{8BBA25EA-4723-47C4-9F99-74990A1B15D8}"/>
                </a:ext>
              </a:extLst>
            </p:cNvPr>
            <p:cNvSpPr/>
            <p:nvPr/>
          </p:nvSpPr>
          <p:spPr>
            <a:xfrm>
              <a:off x="7213180" y="3896488"/>
              <a:ext cx="1980000" cy="10513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da-DK"/>
            </a:p>
          </p:txBody>
        </p:sp>
        <p:sp>
          <p:nvSpPr>
            <p:cNvPr id="25" name="Tekstfelt 24">
              <a:extLst>
                <a:ext uri="{FF2B5EF4-FFF2-40B4-BE49-F238E27FC236}">
                  <a16:creationId xmlns:a16="http://schemas.microsoft.com/office/drawing/2014/main" id="{6F66B75A-2724-4D8E-8B9E-B6AF6D89F9AA}"/>
                </a:ext>
              </a:extLst>
            </p:cNvPr>
            <p:cNvSpPr txBox="1"/>
            <p:nvPr/>
          </p:nvSpPr>
          <p:spPr>
            <a:xfrm>
              <a:off x="3746552" y="5268027"/>
              <a:ext cx="2344842" cy="461665"/>
            </a:xfrm>
            <a:prstGeom prst="rect">
              <a:avLst/>
            </a:prstGeom>
            <a:noFill/>
          </p:spPr>
          <p:txBody>
            <a:bodyPr wrap="square" rtlCol="0">
              <a:spAutoFit/>
            </a:bodyPr>
            <a:lstStyle/>
            <a:p>
              <a:pPr algn="ctr"/>
              <a:r>
                <a:rPr lang="da-DK" sz="2400" b="1" dirty="0"/>
                <a:t>R</a:t>
              </a:r>
              <a:r>
                <a:rPr lang="da-DK" sz="2400" dirty="0"/>
                <a:t>elationer</a:t>
              </a:r>
            </a:p>
          </p:txBody>
        </p:sp>
        <p:sp>
          <p:nvSpPr>
            <p:cNvPr id="26" name="Tekstfelt 25">
              <a:extLst>
                <a:ext uri="{FF2B5EF4-FFF2-40B4-BE49-F238E27FC236}">
                  <a16:creationId xmlns:a16="http://schemas.microsoft.com/office/drawing/2014/main" id="{890DBC49-EB8B-4BC0-A890-D575C63EDB71}"/>
                </a:ext>
              </a:extLst>
            </p:cNvPr>
            <p:cNvSpPr txBox="1"/>
            <p:nvPr/>
          </p:nvSpPr>
          <p:spPr>
            <a:xfrm>
              <a:off x="5897543" y="5255203"/>
              <a:ext cx="2344842" cy="461665"/>
            </a:xfrm>
            <a:prstGeom prst="rect">
              <a:avLst/>
            </a:prstGeom>
            <a:noFill/>
          </p:spPr>
          <p:txBody>
            <a:bodyPr wrap="square" rtlCol="0">
              <a:spAutoFit/>
            </a:bodyPr>
            <a:lstStyle/>
            <a:p>
              <a:pPr algn="ctr"/>
              <a:r>
                <a:rPr lang="da-DK" sz="2400" b="1" dirty="0"/>
                <a:t>A</a:t>
              </a:r>
              <a:r>
                <a:rPr lang="da-DK" sz="2400" dirty="0"/>
                <a:t>ccept</a:t>
              </a:r>
            </a:p>
          </p:txBody>
        </p:sp>
        <p:sp>
          <p:nvSpPr>
            <p:cNvPr id="27" name="Tekstfelt 26">
              <a:extLst>
                <a:ext uri="{FF2B5EF4-FFF2-40B4-BE49-F238E27FC236}">
                  <a16:creationId xmlns:a16="http://schemas.microsoft.com/office/drawing/2014/main" id="{E27A003D-177E-4FFB-90A3-A02CC8DF8427}"/>
                </a:ext>
              </a:extLst>
            </p:cNvPr>
            <p:cNvSpPr txBox="1"/>
            <p:nvPr/>
          </p:nvSpPr>
          <p:spPr>
            <a:xfrm>
              <a:off x="7069964" y="4158582"/>
              <a:ext cx="2344842" cy="461665"/>
            </a:xfrm>
            <a:prstGeom prst="rect">
              <a:avLst/>
            </a:prstGeom>
            <a:noFill/>
          </p:spPr>
          <p:txBody>
            <a:bodyPr wrap="square" rtlCol="0">
              <a:spAutoFit/>
            </a:bodyPr>
            <a:lstStyle/>
            <a:p>
              <a:pPr algn="ctr"/>
              <a:r>
                <a:rPr lang="da-DK" sz="2400" b="1" dirty="0"/>
                <a:t>M</a:t>
              </a:r>
              <a:r>
                <a:rPr lang="da-DK" sz="2400" dirty="0"/>
                <a:t>estring</a:t>
              </a:r>
            </a:p>
          </p:txBody>
        </p:sp>
        <p:sp>
          <p:nvSpPr>
            <p:cNvPr id="28" name="Ellipse 27">
              <a:extLst>
                <a:ext uri="{FF2B5EF4-FFF2-40B4-BE49-F238E27FC236}">
                  <a16:creationId xmlns:a16="http://schemas.microsoft.com/office/drawing/2014/main" id="{E045FE56-C77D-4ED4-A325-8C6E7180D890}"/>
                </a:ext>
              </a:extLst>
            </p:cNvPr>
            <p:cNvSpPr/>
            <p:nvPr/>
          </p:nvSpPr>
          <p:spPr>
            <a:xfrm>
              <a:off x="3922774" y="1601760"/>
              <a:ext cx="1980000" cy="10513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a:p>
          </p:txBody>
        </p:sp>
        <p:sp>
          <p:nvSpPr>
            <p:cNvPr id="29" name="Tekstfelt 28">
              <a:extLst>
                <a:ext uri="{FF2B5EF4-FFF2-40B4-BE49-F238E27FC236}">
                  <a16:creationId xmlns:a16="http://schemas.microsoft.com/office/drawing/2014/main" id="{59D7C19C-DD3C-4610-B67E-BDB21FB7CEA2}"/>
                </a:ext>
              </a:extLst>
            </p:cNvPr>
            <p:cNvSpPr txBox="1"/>
            <p:nvPr/>
          </p:nvSpPr>
          <p:spPr>
            <a:xfrm>
              <a:off x="3188183" y="2873502"/>
              <a:ext cx="1133475" cy="461665"/>
            </a:xfrm>
            <a:prstGeom prst="rect">
              <a:avLst/>
            </a:prstGeom>
            <a:noFill/>
          </p:spPr>
          <p:txBody>
            <a:bodyPr wrap="square" rtlCol="0">
              <a:spAutoFit/>
            </a:bodyPr>
            <a:lstStyle/>
            <a:p>
              <a:pPr algn="ctr"/>
              <a:r>
                <a:rPr lang="da-DK" sz="2400" b="1" dirty="0"/>
                <a:t>K</a:t>
              </a:r>
              <a:r>
                <a:rPr lang="da-DK" sz="2400" dirty="0"/>
                <a:t>ost</a:t>
              </a:r>
            </a:p>
          </p:txBody>
        </p:sp>
        <p:sp>
          <p:nvSpPr>
            <p:cNvPr id="30" name="Tekstfelt 29">
              <a:extLst>
                <a:ext uri="{FF2B5EF4-FFF2-40B4-BE49-F238E27FC236}">
                  <a16:creationId xmlns:a16="http://schemas.microsoft.com/office/drawing/2014/main" id="{62B6C628-2AEF-4D01-A549-D7D394672499}"/>
                </a:ext>
              </a:extLst>
            </p:cNvPr>
            <p:cNvSpPr txBox="1"/>
            <p:nvPr/>
          </p:nvSpPr>
          <p:spPr>
            <a:xfrm>
              <a:off x="4204575" y="1882059"/>
              <a:ext cx="1427077" cy="461665"/>
            </a:xfrm>
            <a:prstGeom prst="rect">
              <a:avLst/>
            </a:prstGeom>
            <a:noFill/>
          </p:spPr>
          <p:txBody>
            <a:bodyPr wrap="square" rtlCol="0">
              <a:spAutoFit/>
            </a:bodyPr>
            <a:lstStyle/>
            <a:p>
              <a:pPr algn="ctr"/>
              <a:r>
                <a:rPr lang="da-DK" sz="2400" b="1" dirty="0"/>
                <a:t>R</a:t>
              </a:r>
              <a:r>
                <a:rPr lang="da-DK" sz="2400" dirty="0"/>
                <a:t>ygning</a:t>
              </a:r>
            </a:p>
          </p:txBody>
        </p:sp>
      </p:grpSp>
    </p:spTree>
    <p:extLst>
      <p:ext uri="{BB962C8B-B14F-4D97-AF65-F5344CB8AC3E}">
        <p14:creationId xmlns:p14="http://schemas.microsoft.com/office/powerpoint/2010/main" val="95949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766E8965-E8B6-4A49-8805-0AF04FEA839D}"/>
              </a:ext>
            </a:extLst>
          </p:cNvPr>
          <p:cNvSpPr/>
          <p:nvPr/>
        </p:nvSpPr>
        <p:spPr>
          <a:xfrm>
            <a:off x="5322009" y="2668719"/>
            <a:ext cx="3240000" cy="216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2" name="Titel 1">
            <a:extLst>
              <a:ext uri="{FF2B5EF4-FFF2-40B4-BE49-F238E27FC236}">
                <a16:creationId xmlns:a16="http://schemas.microsoft.com/office/drawing/2014/main" id="{F8F04DF2-7E9C-4798-8417-45F6720F8EF6}"/>
              </a:ext>
            </a:extLst>
          </p:cNvPr>
          <p:cNvSpPr>
            <a:spLocks noGrp="1"/>
          </p:cNvSpPr>
          <p:nvPr>
            <p:ph type="title"/>
          </p:nvPr>
        </p:nvSpPr>
        <p:spPr>
          <a:xfrm>
            <a:off x="2401691" y="320541"/>
            <a:ext cx="10515600" cy="1325563"/>
          </a:xfrm>
        </p:spPr>
        <p:txBody>
          <a:bodyPr/>
          <a:lstStyle/>
          <a:p>
            <a:r>
              <a:rPr lang="da-DK" dirty="0"/>
              <a:t>Hvor kommer trætheden fra?</a:t>
            </a:r>
          </a:p>
        </p:txBody>
      </p:sp>
      <p:sp>
        <p:nvSpPr>
          <p:cNvPr id="4" name="Tekstfelt 3">
            <a:extLst>
              <a:ext uri="{FF2B5EF4-FFF2-40B4-BE49-F238E27FC236}">
                <a16:creationId xmlns:a16="http://schemas.microsoft.com/office/drawing/2014/main" id="{E8F0B0B2-1CB0-4DB4-95A2-89B25D78E881}"/>
              </a:ext>
            </a:extLst>
          </p:cNvPr>
          <p:cNvSpPr txBox="1"/>
          <p:nvPr/>
        </p:nvSpPr>
        <p:spPr>
          <a:xfrm>
            <a:off x="5876812" y="3388386"/>
            <a:ext cx="2137024" cy="707886"/>
          </a:xfrm>
          <a:prstGeom prst="rect">
            <a:avLst/>
          </a:prstGeom>
          <a:noFill/>
        </p:spPr>
        <p:txBody>
          <a:bodyPr wrap="square" rtlCol="0">
            <a:spAutoFit/>
          </a:bodyPr>
          <a:lstStyle/>
          <a:p>
            <a:pPr algn="ctr"/>
            <a:r>
              <a:rPr lang="da-DK" sz="4000" dirty="0"/>
              <a:t>Træthed</a:t>
            </a:r>
          </a:p>
        </p:txBody>
      </p:sp>
      <p:sp>
        <p:nvSpPr>
          <p:cNvPr id="6" name="Ellipse 5">
            <a:extLst>
              <a:ext uri="{FF2B5EF4-FFF2-40B4-BE49-F238E27FC236}">
                <a16:creationId xmlns:a16="http://schemas.microsoft.com/office/drawing/2014/main" id="{E753774D-7360-4048-B715-5EFA91E418BB}"/>
              </a:ext>
            </a:extLst>
          </p:cNvPr>
          <p:cNvSpPr/>
          <p:nvPr/>
        </p:nvSpPr>
        <p:spPr>
          <a:xfrm>
            <a:off x="9173105" y="2987215"/>
            <a:ext cx="2414427" cy="1325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7" name="Tekstfelt 6">
            <a:extLst>
              <a:ext uri="{FF2B5EF4-FFF2-40B4-BE49-F238E27FC236}">
                <a16:creationId xmlns:a16="http://schemas.microsoft.com/office/drawing/2014/main" id="{A75F69D0-F3AB-4DF0-ACB0-7CFED79F4A0D}"/>
              </a:ext>
            </a:extLst>
          </p:cNvPr>
          <p:cNvSpPr txBox="1"/>
          <p:nvPr/>
        </p:nvSpPr>
        <p:spPr>
          <a:xfrm>
            <a:off x="9573797" y="3203720"/>
            <a:ext cx="1613042" cy="892552"/>
          </a:xfrm>
          <a:prstGeom prst="rect">
            <a:avLst/>
          </a:prstGeom>
          <a:noFill/>
        </p:spPr>
        <p:txBody>
          <a:bodyPr wrap="square" rtlCol="0">
            <a:spAutoFit/>
          </a:bodyPr>
          <a:lstStyle/>
          <a:p>
            <a:pPr algn="ctr"/>
            <a:r>
              <a:rPr lang="da-DK" sz="2600" dirty="0"/>
              <a:t>Lavt stofskifte</a:t>
            </a:r>
          </a:p>
        </p:txBody>
      </p:sp>
      <p:sp>
        <p:nvSpPr>
          <p:cNvPr id="10" name="Ellipse 9">
            <a:extLst>
              <a:ext uri="{FF2B5EF4-FFF2-40B4-BE49-F238E27FC236}">
                <a16:creationId xmlns:a16="http://schemas.microsoft.com/office/drawing/2014/main" id="{3BABD095-0817-4734-A81B-8FE665DADCDC}"/>
              </a:ext>
            </a:extLst>
          </p:cNvPr>
          <p:cNvSpPr/>
          <p:nvPr/>
        </p:nvSpPr>
        <p:spPr>
          <a:xfrm>
            <a:off x="489734" y="1775106"/>
            <a:ext cx="2414427" cy="1325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1" name="Tekstfelt 10">
            <a:extLst>
              <a:ext uri="{FF2B5EF4-FFF2-40B4-BE49-F238E27FC236}">
                <a16:creationId xmlns:a16="http://schemas.microsoft.com/office/drawing/2014/main" id="{D7B52C0C-7B9A-40BA-8FA7-64579B76D8B4}"/>
              </a:ext>
            </a:extLst>
          </p:cNvPr>
          <p:cNvSpPr txBox="1"/>
          <p:nvPr/>
        </p:nvSpPr>
        <p:spPr>
          <a:xfrm>
            <a:off x="747447" y="2207054"/>
            <a:ext cx="1899000" cy="461665"/>
          </a:xfrm>
          <a:prstGeom prst="rect">
            <a:avLst/>
          </a:prstGeom>
          <a:noFill/>
        </p:spPr>
        <p:txBody>
          <a:bodyPr wrap="square" rtlCol="0">
            <a:spAutoFit/>
          </a:bodyPr>
          <a:lstStyle/>
          <a:p>
            <a:pPr algn="ctr"/>
            <a:r>
              <a:rPr lang="da-DK" sz="2400" dirty="0"/>
              <a:t>Søvnmønster</a:t>
            </a:r>
          </a:p>
        </p:txBody>
      </p:sp>
      <p:sp>
        <p:nvSpPr>
          <p:cNvPr id="12" name="Ellipse 11">
            <a:extLst>
              <a:ext uri="{FF2B5EF4-FFF2-40B4-BE49-F238E27FC236}">
                <a16:creationId xmlns:a16="http://schemas.microsoft.com/office/drawing/2014/main" id="{0B34B2F3-469D-4F28-93D4-BE2329C8F9E9}"/>
              </a:ext>
            </a:extLst>
          </p:cNvPr>
          <p:cNvSpPr/>
          <p:nvPr/>
        </p:nvSpPr>
        <p:spPr>
          <a:xfrm>
            <a:off x="2401691" y="2987215"/>
            <a:ext cx="2414427" cy="1325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3" name="Tekstfelt 12">
            <a:extLst>
              <a:ext uri="{FF2B5EF4-FFF2-40B4-BE49-F238E27FC236}">
                <a16:creationId xmlns:a16="http://schemas.microsoft.com/office/drawing/2014/main" id="{CDE1376A-81FC-44FF-A841-6B2F2E9767B0}"/>
              </a:ext>
            </a:extLst>
          </p:cNvPr>
          <p:cNvSpPr txBox="1"/>
          <p:nvPr/>
        </p:nvSpPr>
        <p:spPr>
          <a:xfrm>
            <a:off x="2659404" y="3419163"/>
            <a:ext cx="1899000" cy="461665"/>
          </a:xfrm>
          <a:prstGeom prst="rect">
            <a:avLst/>
          </a:prstGeom>
          <a:noFill/>
        </p:spPr>
        <p:txBody>
          <a:bodyPr wrap="square" rtlCol="0">
            <a:spAutoFit/>
          </a:bodyPr>
          <a:lstStyle/>
          <a:p>
            <a:pPr algn="ctr"/>
            <a:r>
              <a:rPr lang="da-DK" sz="2400" dirty="0"/>
              <a:t>Kostvaner</a:t>
            </a:r>
          </a:p>
        </p:txBody>
      </p:sp>
      <p:sp>
        <p:nvSpPr>
          <p:cNvPr id="16" name="Ellipse 15">
            <a:extLst>
              <a:ext uri="{FF2B5EF4-FFF2-40B4-BE49-F238E27FC236}">
                <a16:creationId xmlns:a16="http://schemas.microsoft.com/office/drawing/2014/main" id="{4B590F37-8D00-41A9-8F82-4489F403C02A}"/>
              </a:ext>
            </a:extLst>
          </p:cNvPr>
          <p:cNvSpPr/>
          <p:nvPr/>
        </p:nvSpPr>
        <p:spPr>
          <a:xfrm>
            <a:off x="128426" y="4043011"/>
            <a:ext cx="2414427" cy="1325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7" name="Tekstfelt 16">
            <a:extLst>
              <a:ext uri="{FF2B5EF4-FFF2-40B4-BE49-F238E27FC236}">
                <a16:creationId xmlns:a16="http://schemas.microsoft.com/office/drawing/2014/main" id="{4EB939B8-1AE4-48C5-B737-C47A784B201C}"/>
              </a:ext>
            </a:extLst>
          </p:cNvPr>
          <p:cNvSpPr txBox="1"/>
          <p:nvPr/>
        </p:nvSpPr>
        <p:spPr>
          <a:xfrm>
            <a:off x="359595" y="4464685"/>
            <a:ext cx="1946092" cy="461665"/>
          </a:xfrm>
          <a:prstGeom prst="rect">
            <a:avLst/>
          </a:prstGeom>
          <a:noFill/>
        </p:spPr>
        <p:txBody>
          <a:bodyPr wrap="square" rtlCol="0">
            <a:spAutoFit/>
          </a:bodyPr>
          <a:lstStyle/>
          <a:p>
            <a:pPr algn="ctr"/>
            <a:r>
              <a:rPr lang="da-DK" sz="2400" dirty="0"/>
              <a:t>Motionsvaner</a:t>
            </a:r>
          </a:p>
        </p:txBody>
      </p:sp>
      <p:sp>
        <p:nvSpPr>
          <p:cNvPr id="18" name="Ellipse 17">
            <a:extLst>
              <a:ext uri="{FF2B5EF4-FFF2-40B4-BE49-F238E27FC236}">
                <a16:creationId xmlns:a16="http://schemas.microsoft.com/office/drawing/2014/main" id="{B70DC789-EA77-4741-8B49-C32CA3614A28}"/>
              </a:ext>
            </a:extLst>
          </p:cNvPr>
          <p:cNvSpPr/>
          <p:nvPr/>
        </p:nvSpPr>
        <p:spPr>
          <a:xfrm>
            <a:off x="2756889" y="4946523"/>
            <a:ext cx="2414427" cy="1325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da-DK"/>
          </a:p>
        </p:txBody>
      </p:sp>
      <p:sp>
        <p:nvSpPr>
          <p:cNvPr id="19" name="Tekstfelt 18">
            <a:extLst>
              <a:ext uri="{FF2B5EF4-FFF2-40B4-BE49-F238E27FC236}">
                <a16:creationId xmlns:a16="http://schemas.microsoft.com/office/drawing/2014/main" id="{D45CBAA9-5B0B-4EE6-A906-C50D0084BC77}"/>
              </a:ext>
            </a:extLst>
          </p:cNvPr>
          <p:cNvSpPr txBox="1"/>
          <p:nvPr/>
        </p:nvSpPr>
        <p:spPr>
          <a:xfrm>
            <a:off x="2992422" y="5368574"/>
            <a:ext cx="1899000" cy="461665"/>
          </a:xfrm>
          <a:prstGeom prst="rect">
            <a:avLst/>
          </a:prstGeom>
          <a:noFill/>
        </p:spPr>
        <p:txBody>
          <a:bodyPr wrap="square" rtlCol="0">
            <a:spAutoFit/>
          </a:bodyPr>
          <a:lstStyle/>
          <a:p>
            <a:pPr algn="ctr"/>
            <a:r>
              <a:rPr lang="da-DK" sz="2400" dirty="0"/>
              <a:t>Socialt liv</a:t>
            </a:r>
          </a:p>
        </p:txBody>
      </p:sp>
      <p:pic>
        <p:nvPicPr>
          <p:cNvPr id="15" name="Billede 14">
            <a:extLst>
              <a:ext uri="{FF2B5EF4-FFF2-40B4-BE49-F238E27FC236}">
                <a16:creationId xmlns:a16="http://schemas.microsoft.com/office/drawing/2014/main" id="{C890076B-4A8E-4866-8126-060F10560EF2}"/>
              </a:ext>
            </a:extLst>
          </p:cNvPr>
          <p:cNvPicPr>
            <a:picLocks noChangeAspect="1"/>
          </p:cNvPicPr>
          <p:nvPr/>
        </p:nvPicPr>
        <p:blipFill rotWithShape="1">
          <a:blip r:embed="rId3"/>
          <a:srcRect l="671" t="19671" r="72570" b="32402"/>
          <a:stretch/>
        </p:blipFill>
        <p:spPr bwMode="auto">
          <a:xfrm>
            <a:off x="128426" y="107199"/>
            <a:ext cx="1339403" cy="1349411"/>
          </a:xfrm>
          <a:prstGeom prst="rect">
            <a:avLst/>
          </a:prstGeom>
          <a:effectLst/>
          <a:extLst>
            <a:ext uri="{53640926-AAD7-44D8-BBD7-CCE9431645EC}">
              <a14:shadowObscured xmlns:a14="http://schemas.microsoft.com/office/drawing/2010/main"/>
            </a:ext>
          </a:extLst>
        </p:spPr>
      </p:pic>
      <p:pic>
        <p:nvPicPr>
          <p:cNvPr id="20" name="Billede 19" descr="Et billede, der indeholder tekst&#10;&#10;Automatisk genereret beskrivelse">
            <a:extLst>
              <a:ext uri="{FF2B5EF4-FFF2-40B4-BE49-F238E27FC236}">
                <a16:creationId xmlns:a16="http://schemas.microsoft.com/office/drawing/2014/main" id="{D0BFBD1D-BEDD-4EDD-B79B-C19CBEE0DC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105" y="6247913"/>
            <a:ext cx="2049885" cy="579092"/>
          </a:xfrm>
          <a:prstGeom prst="rect">
            <a:avLst/>
          </a:prstGeom>
          <a:effectLst/>
        </p:spPr>
      </p:pic>
      <p:pic>
        <p:nvPicPr>
          <p:cNvPr id="21" name="Billede 20">
            <a:extLst>
              <a:ext uri="{FF2B5EF4-FFF2-40B4-BE49-F238E27FC236}">
                <a16:creationId xmlns:a16="http://schemas.microsoft.com/office/drawing/2014/main" id="{827E63E3-86E7-437B-BCCF-F4F50648E7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96642" y="6001673"/>
            <a:ext cx="895358" cy="897602"/>
          </a:xfrm>
          <a:prstGeom prst="rect">
            <a:avLst/>
          </a:prstGeom>
          <a:effectLst/>
        </p:spPr>
      </p:pic>
    </p:spTree>
    <p:extLst>
      <p:ext uri="{BB962C8B-B14F-4D97-AF65-F5344CB8AC3E}">
        <p14:creationId xmlns:p14="http://schemas.microsoft.com/office/powerpoint/2010/main" val="31206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e 4">
            <a:extLst>
              <a:ext uri="{FF2B5EF4-FFF2-40B4-BE49-F238E27FC236}">
                <a16:creationId xmlns:a16="http://schemas.microsoft.com/office/drawing/2014/main" id="{766E8965-E8B6-4A49-8805-0AF04FEA839D}"/>
              </a:ext>
            </a:extLst>
          </p:cNvPr>
          <p:cNvSpPr/>
          <p:nvPr/>
        </p:nvSpPr>
        <p:spPr>
          <a:xfrm>
            <a:off x="5322009" y="2668719"/>
            <a:ext cx="3240000" cy="21600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da-DK"/>
          </a:p>
        </p:txBody>
      </p:sp>
      <p:sp>
        <p:nvSpPr>
          <p:cNvPr id="2" name="Titel 1">
            <a:extLst>
              <a:ext uri="{FF2B5EF4-FFF2-40B4-BE49-F238E27FC236}">
                <a16:creationId xmlns:a16="http://schemas.microsoft.com/office/drawing/2014/main" id="{F8F04DF2-7E9C-4798-8417-45F6720F8EF6}"/>
              </a:ext>
            </a:extLst>
          </p:cNvPr>
          <p:cNvSpPr>
            <a:spLocks noGrp="1"/>
          </p:cNvSpPr>
          <p:nvPr>
            <p:ph type="title"/>
          </p:nvPr>
        </p:nvSpPr>
        <p:spPr>
          <a:xfrm>
            <a:off x="2518410" y="365125"/>
            <a:ext cx="10515600" cy="1325563"/>
          </a:xfrm>
        </p:spPr>
        <p:txBody>
          <a:bodyPr/>
          <a:lstStyle/>
          <a:p>
            <a:r>
              <a:rPr lang="da-DK" dirty="0"/>
              <a:t>Hvor kommer </a:t>
            </a:r>
            <a:r>
              <a:rPr lang="da-DK" dirty="0">
                <a:solidFill>
                  <a:srgbClr val="00B050"/>
                </a:solidFill>
              </a:rPr>
              <a:t>energien</a:t>
            </a:r>
            <a:r>
              <a:rPr lang="da-DK" dirty="0"/>
              <a:t> fra?</a:t>
            </a:r>
          </a:p>
        </p:txBody>
      </p:sp>
      <p:sp>
        <p:nvSpPr>
          <p:cNvPr id="4" name="Tekstfelt 3">
            <a:extLst>
              <a:ext uri="{FF2B5EF4-FFF2-40B4-BE49-F238E27FC236}">
                <a16:creationId xmlns:a16="http://schemas.microsoft.com/office/drawing/2014/main" id="{E8F0B0B2-1CB0-4DB4-95A2-89B25D78E881}"/>
              </a:ext>
            </a:extLst>
          </p:cNvPr>
          <p:cNvSpPr txBox="1"/>
          <p:nvPr/>
        </p:nvSpPr>
        <p:spPr>
          <a:xfrm>
            <a:off x="5876812" y="3388386"/>
            <a:ext cx="2137024" cy="707886"/>
          </a:xfrm>
          <a:prstGeom prst="rect">
            <a:avLst/>
          </a:prstGeom>
          <a:noFill/>
        </p:spPr>
        <p:txBody>
          <a:bodyPr wrap="square" rtlCol="0">
            <a:spAutoFit/>
          </a:bodyPr>
          <a:lstStyle/>
          <a:p>
            <a:pPr algn="ctr"/>
            <a:r>
              <a:rPr lang="da-DK" sz="4000" dirty="0">
                <a:solidFill>
                  <a:srgbClr val="00B050"/>
                </a:solidFill>
              </a:rPr>
              <a:t>Energi</a:t>
            </a:r>
          </a:p>
        </p:txBody>
      </p:sp>
      <p:sp>
        <p:nvSpPr>
          <p:cNvPr id="6" name="Ellipse 5">
            <a:extLst>
              <a:ext uri="{FF2B5EF4-FFF2-40B4-BE49-F238E27FC236}">
                <a16:creationId xmlns:a16="http://schemas.microsoft.com/office/drawing/2014/main" id="{E753774D-7360-4048-B715-5EFA91E418BB}"/>
              </a:ext>
            </a:extLst>
          </p:cNvPr>
          <p:cNvSpPr/>
          <p:nvPr/>
        </p:nvSpPr>
        <p:spPr>
          <a:xfrm>
            <a:off x="9173105" y="2987215"/>
            <a:ext cx="2414427" cy="132556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da-DK" dirty="0"/>
          </a:p>
        </p:txBody>
      </p:sp>
      <p:sp>
        <p:nvSpPr>
          <p:cNvPr id="7" name="Tekstfelt 6">
            <a:extLst>
              <a:ext uri="{FF2B5EF4-FFF2-40B4-BE49-F238E27FC236}">
                <a16:creationId xmlns:a16="http://schemas.microsoft.com/office/drawing/2014/main" id="{A75F69D0-F3AB-4DF0-ACB0-7CFED79F4A0D}"/>
              </a:ext>
            </a:extLst>
          </p:cNvPr>
          <p:cNvSpPr txBox="1"/>
          <p:nvPr/>
        </p:nvSpPr>
        <p:spPr>
          <a:xfrm>
            <a:off x="9251014" y="3203720"/>
            <a:ext cx="2258608" cy="892552"/>
          </a:xfrm>
          <a:prstGeom prst="rect">
            <a:avLst/>
          </a:prstGeom>
          <a:noFill/>
        </p:spPr>
        <p:txBody>
          <a:bodyPr wrap="square" rtlCol="0">
            <a:spAutoFit/>
          </a:bodyPr>
          <a:lstStyle/>
          <a:p>
            <a:pPr algn="ctr"/>
            <a:r>
              <a:rPr lang="da-DK" sz="2600" dirty="0"/>
              <a:t>Behandling af lavt stofskifte</a:t>
            </a:r>
          </a:p>
        </p:txBody>
      </p:sp>
      <p:sp>
        <p:nvSpPr>
          <p:cNvPr id="10" name="Ellipse 9">
            <a:extLst>
              <a:ext uri="{FF2B5EF4-FFF2-40B4-BE49-F238E27FC236}">
                <a16:creationId xmlns:a16="http://schemas.microsoft.com/office/drawing/2014/main" id="{3BABD095-0817-4734-A81B-8FE665DADCDC}"/>
              </a:ext>
            </a:extLst>
          </p:cNvPr>
          <p:cNvSpPr/>
          <p:nvPr/>
        </p:nvSpPr>
        <p:spPr>
          <a:xfrm>
            <a:off x="44631" y="2379270"/>
            <a:ext cx="2414427" cy="1325563"/>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da-DK" dirty="0"/>
          </a:p>
        </p:txBody>
      </p:sp>
      <p:sp>
        <p:nvSpPr>
          <p:cNvPr id="11" name="Tekstfelt 10">
            <a:extLst>
              <a:ext uri="{FF2B5EF4-FFF2-40B4-BE49-F238E27FC236}">
                <a16:creationId xmlns:a16="http://schemas.microsoft.com/office/drawing/2014/main" id="{D7B52C0C-7B9A-40BA-8FA7-64579B76D8B4}"/>
              </a:ext>
            </a:extLst>
          </p:cNvPr>
          <p:cNvSpPr txBox="1"/>
          <p:nvPr/>
        </p:nvSpPr>
        <p:spPr>
          <a:xfrm>
            <a:off x="315559" y="2756382"/>
            <a:ext cx="1899000" cy="461665"/>
          </a:xfrm>
          <a:prstGeom prst="rect">
            <a:avLst/>
          </a:prstGeom>
          <a:noFill/>
        </p:spPr>
        <p:txBody>
          <a:bodyPr wrap="square" rtlCol="0">
            <a:spAutoFit/>
          </a:bodyPr>
          <a:lstStyle/>
          <a:p>
            <a:pPr algn="ctr"/>
            <a:r>
              <a:rPr lang="da-DK" sz="2400" dirty="0"/>
              <a:t>Søvnmønster</a:t>
            </a:r>
          </a:p>
        </p:txBody>
      </p:sp>
      <p:sp>
        <p:nvSpPr>
          <p:cNvPr id="12" name="Ellipse 11">
            <a:extLst>
              <a:ext uri="{FF2B5EF4-FFF2-40B4-BE49-F238E27FC236}">
                <a16:creationId xmlns:a16="http://schemas.microsoft.com/office/drawing/2014/main" id="{0B34B2F3-469D-4F28-93D4-BE2329C8F9E9}"/>
              </a:ext>
            </a:extLst>
          </p:cNvPr>
          <p:cNvSpPr/>
          <p:nvPr/>
        </p:nvSpPr>
        <p:spPr>
          <a:xfrm>
            <a:off x="2401691" y="2987215"/>
            <a:ext cx="2414427" cy="132556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da-DK"/>
          </a:p>
        </p:txBody>
      </p:sp>
      <p:sp>
        <p:nvSpPr>
          <p:cNvPr id="13" name="Tekstfelt 12">
            <a:extLst>
              <a:ext uri="{FF2B5EF4-FFF2-40B4-BE49-F238E27FC236}">
                <a16:creationId xmlns:a16="http://schemas.microsoft.com/office/drawing/2014/main" id="{CDE1376A-81FC-44FF-A841-6B2F2E9767B0}"/>
              </a:ext>
            </a:extLst>
          </p:cNvPr>
          <p:cNvSpPr txBox="1"/>
          <p:nvPr/>
        </p:nvSpPr>
        <p:spPr>
          <a:xfrm>
            <a:off x="2659404" y="3419163"/>
            <a:ext cx="1899000" cy="461665"/>
          </a:xfrm>
          <a:prstGeom prst="rect">
            <a:avLst/>
          </a:prstGeom>
          <a:noFill/>
        </p:spPr>
        <p:txBody>
          <a:bodyPr wrap="square" rtlCol="0">
            <a:spAutoFit/>
          </a:bodyPr>
          <a:lstStyle/>
          <a:p>
            <a:pPr algn="ctr"/>
            <a:r>
              <a:rPr lang="da-DK" sz="2400" dirty="0"/>
              <a:t>Kostvaner</a:t>
            </a:r>
          </a:p>
        </p:txBody>
      </p:sp>
      <p:sp>
        <p:nvSpPr>
          <p:cNvPr id="16" name="Ellipse 15">
            <a:extLst>
              <a:ext uri="{FF2B5EF4-FFF2-40B4-BE49-F238E27FC236}">
                <a16:creationId xmlns:a16="http://schemas.microsoft.com/office/drawing/2014/main" id="{4B590F37-8D00-41A9-8F82-4489F403C02A}"/>
              </a:ext>
            </a:extLst>
          </p:cNvPr>
          <p:cNvSpPr/>
          <p:nvPr/>
        </p:nvSpPr>
        <p:spPr>
          <a:xfrm>
            <a:off x="128426" y="4043011"/>
            <a:ext cx="2414427" cy="132556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da-DK"/>
          </a:p>
        </p:txBody>
      </p:sp>
      <p:sp>
        <p:nvSpPr>
          <p:cNvPr id="17" name="Tekstfelt 16">
            <a:extLst>
              <a:ext uri="{FF2B5EF4-FFF2-40B4-BE49-F238E27FC236}">
                <a16:creationId xmlns:a16="http://schemas.microsoft.com/office/drawing/2014/main" id="{4EB939B8-1AE4-48C5-B737-C47A784B201C}"/>
              </a:ext>
            </a:extLst>
          </p:cNvPr>
          <p:cNvSpPr txBox="1"/>
          <p:nvPr/>
        </p:nvSpPr>
        <p:spPr>
          <a:xfrm>
            <a:off x="359595" y="4464685"/>
            <a:ext cx="1946092" cy="461665"/>
          </a:xfrm>
          <a:prstGeom prst="rect">
            <a:avLst/>
          </a:prstGeom>
          <a:noFill/>
        </p:spPr>
        <p:txBody>
          <a:bodyPr wrap="square" rtlCol="0">
            <a:spAutoFit/>
          </a:bodyPr>
          <a:lstStyle/>
          <a:p>
            <a:pPr algn="ctr"/>
            <a:r>
              <a:rPr lang="da-DK" sz="2400" dirty="0"/>
              <a:t>Motionsvaner</a:t>
            </a:r>
          </a:p>
        </p:txBody>
      </p:sp>
      <p:sp>
        <p:nvSpPr>
          <p:cNvPr id="18" name="Ellipse 17">
            <a:extLst>
              <a:ext uri="{FF2B5EF4-FFF2-40B4-BE49-F238E27FC236}">
                <a16:creationId xmlns:a16="http://schemas.microsoft.com/office/drawing/2014/main" id="{B70DC789-EA77-4741-8B49-C32CA3614A28}"/>
              </a:ext>
            </a:extLst>
          </p:cNvPr>
          <p:cNvSpPr/>
          <p:nvPr/>
        </p:nvSpPr>
        <p:spPr>
          <a:xfrm>
            <a:off x="2756889" y="4946523"/>
            <a:ext cx="2414427" cy="1325563"/>
          </a:xfrm>
          <a:prstGeom prst="ellips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a-DK"/>
          </a:p>
        </p:txBody>
      </p:sp>
      <p:sp>
        <p:nvSpPr>
          <p:cNvPr id="19" name="Tekstfelt 18">
            <a:extLst>
              <a:ext uri="{FF2B5EF4-FFF2-40B4-BE49-F238E27FC236}">
                <a16:creationId xmlns:a16="http://schemas.microsoft.com/office/drawing/2014/main" id="{D45CBAA9-5B0B-4EE6-A906-C50D0084BC77}"/>
              </a:ext>
            </a:extLst>
          </p:cNvPr>
          <p:cNvSpPr txBox="1"/>
          <p:nvPr/>
        </p:nvSpPr>
        <p:spPr>
          <a:xfrm>
            <a:off x="3014602" y="5378471"/>
            <a:ext cx="1899000" cy="461665"/>
          </a:xfrm>
          <a:prstGeom prst="rect">
            <a:avLst/>
          </a:prstGeom>
          <a:noFill/>
        </p:spPr>
        <p:txBody>
          <a:bodyPr wrap="square" rtlCol="0">
            <a:spAutoFit/>
          </a:bodyPr>
          <a:lstStyle/>
          <a:p>
            <a:pPr algn="ctr"/>
            <a:r>
              <a:rPr lang="da-DK" sz="2400" dirty="0"/>
              <a:t>Socialt liv</a:t>
            </a:r>
          </a:p>
        </p:txBody>
      </p:sp>
      <p:pic>
        <p:nvPicPr>
          <p:cNvPr id="15" name="Billede 14">
            <a:extLst>
              <a:ext uri="{FF2B5EF4-FFF2-40B4-BE49-F238E27FC236}">
                <a16:creationId xmlns:a16="http://schemas.microsoft.com/office/drawing/2014/main" id="{C24A8364-60D2-49D6-8DAA-0F3E59275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20" name="Billede 19" descr="Et billede, der indeholder tekst&#10;&#10;Automatisk genereret beskrivelse">
            <a:extLst>
              <a:ext uri="{FF2B5EF4-FFF2-40B4-BE49-F238E27FC236}">
                <a16:creationId xmlns:a16="http://schemas.microsoft.com/office/drawing/2014/main" id="{FFEEE630-EEC9-4A75-9A03-627A1873D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762" y="5940006"/>
            <a:ext cx="2912241" cy="822708"/>
          </a:xfrm>
          <a:prstGeom prst="rect">
            <a:avLst/>
          </a:prstGeom>
          <a:effectLst/>
        </p:spPr>
      </p:pic>
      <p:pic>
        <p:nvPicPr>
          <p:cNvPr id="21" name="Billede 20">
            <a:extLst>
              <a:ext uri="{FF2B5EF4-FFF2-40B4-BE49-F238E27FC236}">
                <a16:creationId xmlns:a16="http://schemas.microsoft.com/office/drawing/2014/main" id="{9EF08DAE-79E4-4D84-BB4C-6E678E01767F}"/>
              </a:ext>
            </a:extLst>
          </p:cNvPr>
          <p:cNvPicPr>
            <a:picLocks noChangeAspect="1"/>
          </p:cNvPicPr>
          <p:nvPr/>
        </p:nvPicPr>
        <p:blipFill rotWithShape="1">
          <a:blip r:embed="rId5"/>
          <a:srcRect l="671" t="19671" r="72570" b="32402"/>
          <a:stretch/>
        </p:blipFill>
        <p:spPr bwMode="auto">
          <a:xfrm>
            <a:off x="128426" y="107199"/>
            <a:ext cx="2098388" cy="2114067"/>
          </a:xfrm>
          <a:prstGeom prst="rect">
            <a:avLst/>
          </a:prstGeom>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5907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04DF2-7E9C-4798-8417-45F6720F8EF6}"/>
              </a:ext>
            </a:extLst>
          </p:cNvPr>
          <p:cNvSpPr>
            <a:spLocks noGrp="1"/>
          </p:cNvSpPr>
          <p:nvPr>
            <p:ph type="title"/>
          </p:nvPr>
        </p:nvSpPr>
        <p:spPr>
          <a:xfrm>
            <a:off x="2588895" y="478590"/>
            <a:ext cx="7014210" cy="1325563"/>
          </a:xfrm>
        </p:spPr>
        <p:txBody>
          <a:bodyPr/>
          <a:lstStyle/>
          <a:p>
            <a:pPr algn="ctr"/>
            <a:r>
              <a:rPr lang="da-DK" dirty="0"/>
              <a:t>Kost og lavt stofskifte</a:t>
            </a:r>
            <a:br>
              <a:rPr lang="da-DK" dirty="0"/>
            </a:br>
            <a:r>
              <a:rPr lang="da-DK" sz="4000" dirty="0"/>
              <a:t>Hvordan er det nu lige?</a:t>
            </a:r>
            <a:endParaRPr lang="da-DK" dirty="0"/>
          </a:p>
        </p:txBody>
      </p:sp>
      <p:pic>
        <p:nvPicPr>
          <p:cNvPr id="15" name="Billede 14">
            <a:extLst>
              <a:ext uri="{FF2B5EF4-FFF2-40B4-BE49-F238E27FC236}">
                <a16:creationId xmlns:a16="http://schemas.microsoft.com/office/drawing/2014/main" id="{C24A8364-60D2-49D6-8DAA-0F3E59275B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5928" y="5609305"/>
            <a:ext cx="1236072" cy="1239170"/>
          </a:xfrm>
          <a:prstGeom prst="rect">
            <a:avLst/>
          </a:prstGeom>
          <a:effectLst/>
        </p:spPr>
      </p:pic>
      <p:pic>
        <p:nvPicPr>
          <p:cNvPr id="20" name="Billede 19" descr="Et billede, der indeholder tekst&#10;&#10;Automatisk genereret beskrivelse">
            <a:extLst>
              <a:ext uri="{FF2B5EF4-FFF2-40B4-BE49-F238E27FC236}">
                <a16:creationId xmlns:a16="http://schemas.microsoft.com/office/drawing/2014/main" id="{FFEEE630-EEC9-4A75-9A03-627A1873DA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71402" y="5914586"/>
            <a:ext cx="2912241" cy="822708"/>
          </a:xfrm>
          <a:prstGeom prst="rect">
            <a:avLst/>
          </a:prstGeom>
          <a:effectLst/>
        </p:spPr>
      </p:pic>
      <p:pic>
        <p:nvPicPr>
          <p:cNvPr id="21" name="Billede 20">
            <a:extLst>
              <a:ext uri="{FF2B5EF4-FFF2-40B4-BE49-F238E27FC236}">
                <a16:creationId xmlns:a16="http://schemas.microsoft.com/office/drawing/2014/main" id="{9EF08DAE-79E4-4D84-BB4C-6E678E01767F}"/>
              </a:ext>
            </a:extLst>
          </p:cNvPr>
          <p:cNvPicPr>
            <a:picLocks noChangeAspect="1"/>
          </p:cNvPicPr>
          <p:nvPr/>
        </p:nvPicPr>
        <p:blipFill rotWithShape="1">
          <a:blip r:embed="rId5"/>
          <a:srcRect l="671" t="19671" r="72570" b="32402"/>
          <a:stretch/>
        </p:blipFill>
        <p:spPr bwMode="auto">
          <a:xfrm>
            <a:off x="128426" y="84339"/>
            <a:ext cx="2098388" cy="2114067"/>
          </a:xfrm>
          <a:prstGeom prst="rect">
            <a:avLst/>
          </a:prstGeom>
          <a:effectLst/>
          <a:extLst>
            <a:ext uri="{53640926-AAD7-44D8-BBD7-CCE9431645EC}">
              <a14:shadowObscured xmlns:a14="http://schemas.microsoft.com/office/drawing/2010/main"/>
            </a:ext>
          </a:extLst>
        </p:spPr>
      </p:pic>
      <p:sp>
        <p:nvSpPr>
          <p:cNvPr id="22" name="Pladsholder til indhold 2">
            <a:extLst>
              <a:ext uri="{FF2B5EF4-FFF2-40B4-BE49-F238E27FC236}">
                <a16:creationId xmlns:a16="http://schemas.microsoft.com/office/drawing/2014/main" id="{279E2040-B2EE-4504-B0D0-DE725C48123E}"/>
              </a:ext>
            </a:extLst>
          </p:cNvPr>
          <p:cNvSpPr>
            <a:spLocks noGrp="1"/>
          </p:cNvSpPr>
          <p:nvPr>
            <p:ph idx="1"/>
          </p:nvPr>
        </p:nvSpPr>
        <p:spPr>
          <a:xfrm>
            <a:off x="838200" y="2202150"/>
            <a:ext cx="10515600" cy="3799523"/>
          </a:xfrm>
        </p:spPr>
        <p:txBody>
          <a:bodyPr/>
          <a:lstStyle/>
          <a:p>
            <a:pPr marL="0" indent="0" algn="ctr">
              <a:buNone/>
            </a:pPr>
            <a:r>
              <a:rPr lang="da-DK" dirty="0"/>
              <a:t>Kan man spise sig til et lavt stofskifte?</a:t>
            </a:r>
          </a:p>
          <a:p>
            <a:pPr algn="ctr"/>
            <a:endParaRPr lang="da-DK" dirty="0"/>
          </a:p>
          <a:p>
            <a:pPr marL="0" indent="0" algn="ctr">
              <a:buNone/>
            </a:pPr>
            <a:r>
              <a:rPr lang="da-DK" dirty="0"/>
              <a:t>Kan bestemte fødevarer/ en bestemt diæt kurere lavt stofskifte?</a:t>
            </a:r>
          </a:p>
          <a:p>
            <a:pPr algn="ctr"/>
            <a:endParaRPr lang="da-DK" dirty="0"/>
          </a:p>
          <a:p>
            <a:pPr marL="0" indent="0" algn="ctr">
              <a:buNone/>
            </a:pPr>
            <a:r>
              <a:rPr lang="da-DK" dirty="0"/>
              <a:t>Er der bestemte fødevarer man skal undgå, når man har lavt stofskifte?</a:t>
            </a:r>
          </a:p>
        </p:txBody>
      </p:sp>
      <p:sp>
        <p:nvSpPr>
          <p:cNvPr id="3" name="Ellipse 2">
            <a:extLst>
              <a:ext uri="{FF2B5EF4-FFF2-40B4-BE49-F238E27FC236}">
                <a16:creationId xmlns:a16="http://schemas.microsoft.com/office/drawing/2014/main" id="{3CC1C7FB-80F4-4C65-AE43-B2AF1DA217C2}"/>
              </a:ext>
            </a:extLst>
          </p:cNvPr>
          <p:cNvSpPr/>
          <p:nvPr/>
        </p:nvSpPr>
        <p:spPr>
          <a:xfrm>
            <a:off x="9213956" y="467588"/>
            <a:ext cx="2360008" cy="230921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Jodmangel eller overdosering kan føre til lavt stofskifte</a:t>
            </a:r>
          </a:p>
        </p:txBody>
      </p:sp>
    </p:spTree>
    <p:extLst>
      <p:ext uri="{BB962C8B-B14F-4D97-AF65-F5344CB8AC3E}">
        <p14:creationId xmlns:p14="http://schemas.microsoft.com/office/powerpoint/2010/main" val="52083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fade">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
                                            <p:txEl>
                                              <p:pRg st="4" end="4"/>
                                            </p:txEl>
                                          </p:spTgt>
                                        </p:tgtEl>
                                        <p:attrNameLst>
                                          <p:attrName>style.visibility</p:attrName>
                                        </p:attrNameLst>
                                      </p:cBhvr>
                                      <p:to>
                                        <p:strVal val="visible"/>
                                      </p:to>
                                    </p:set>
                                    <p:animEffect transition="in" filter="fade">
                                      <p:cBhvr>
                                        <p:cTn id="22"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D405C-AD12-4863-A01C-43E4AFA60C19}"/>
              </a:ext>
            </a:extLst>
          </p:cNvPr>
          <p:cNvSpPr>
            <a:spLocks noGrp="1"/>
          </p:cNvSpPr>
          <p:nvPr>
            <p:ph type="title"/>
          </p:nvPr>
        </p:nvSpPr>
        <p:spPr>
          <a:xfrm>
            <a:off x="4542064" y="84339"/>
            <a:ext cx="3698421" cy="1733031"/>
          </a:xfrm>
        </p:spPr>
        <p:txBody>
          <a:bodyPr vert="horz" lIns="91440" tIns="45720" rIns="91440" bIns="45720" rtlCol="0" anchor="b">
            <a:normAutofit/>
          </a:bodyPr>
          <a:lstStyle/>
          <a:p>
            <a:r>
              <a:rPr lang="da-DK" sz="5400" dirty="0"/>
              <a:t>Aktiv pause</a:t>
            </a:r>
            <a:endParaRPr lang="da-DK" sz="5400" kern="1200" dirty="0">
              <a:solidFill>
                <a:schemeClr val="tx1"/>
              </a:solidFill>
              <a:latin typeface="+mj-lt"/>
              <a:ea typeface="+mj-ea"/>
              <a:cs typeface="+mj-cs"/>
            </a:endParaRPr>
          </a:p>
        </p:txBody>
      </p:sp>
      <p:pic>
        <p:nvPicPr>
          <p:cNvPr id="4" name="Billede 3">
            <a:extLst>
              <a:ext uri="{FF2B5EF4-FFF2-40B4-BE49-F238E27FC236}">
                <a16:creationId xmlns:a16="http://schemas.microsoft.com/office/drawing/2014/main" id="{E4F77DE1-C26B-4BC6-B2DF-AD02D9481D32}"/>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pic>
        <p:nvPicPr>
          <p:cNvPr id="5" name="Billede 4">
            <a:extLst>
              <a:ext uri="{FF2B5EF4-FFF2-40B4-BE49-F238E27FC236}">
                <a16:creationId xmlns:a16="http://schemas.microsoft.com/office/drawing/2014/main" id="{5CDD1424-92D2-4E58-A08F-839A92F4C3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7358" y="5609305"/>
            <a:ext cx="1236072" cy="1239170"/>
          </a:xfrm>
          <a:prstGeom prst="rect">
            <a:avLst/>
          </a:prstGeom>
          <a:effectLst/>
        </p:spPr>
      </p:pic>
      <p:pic>
        <p:nvPicPr>
          <p:cNvPr id="6" name="Billede 5" descr="Et billede, der indeholder tekst&#10;&#10;Automatisk genereret beskrivelse">
            <a:extLst>
              <a:ext uri="{FF2B5EF4-FFF2-40B4-BE49-F238E27FC236}">
                <a16:creationId xmlns:a16="http://schemas.microsoft.com/office/drawing/2014/main" id="{343D8B1E-7E56-40D8-8123-875E10CE59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894" y="6001673"/>
            <a:ext cx="2912241" cy="822708"/>
          </a:xfrm>
          <a:prstGeom prst="rect">
            <a:avLst/>
          </a:prstGeom>
          <a:effectLst/>
        </p:spPr>
      </p:pic>
      <p:pic>
        <p:nvPicPr>
          <p:cNvPr id="8" name="Grafik 7" descr="Yoga kontur">
            <a:extLst>
              <a:ext uri="{FF2B5EF4-FFF2-40B4-BE49-F238E27FC236}">
                <a16:creationId xmlns:a16="http://schemas.microsoft.com/office/drawing/2014/main" id="{6B29D6FA-11E4-49FD-A505-D7AE0CF48E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39879" y="2453401"/>
            <a:ext cx="2912241" cy="2912241"/>
          </a:xfrm>
          <a:prstGeom prst="rect">
            <a:avLst/>
          </a:prstGeom>
        </p:spPr>
      </p:pic>
    </p:spTree>
    <p:extLst>
      <p:ext uri="{BB962C8B-B14F-4D97-AF65-F5344CB8AC3E}">
        <p14:creationId xmlns:p14="http://schemas.microsoft.com/office/powerpoint/2010/main" val="153457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654468E-D53B-715C-0B15-82A78343C85C}"/>
              </a:ext>
            </a:extLst>
          </p:cNvPr>
          <p:cNvPicPr>
            <a:picLocks noChangeAspect="1"/>
          </p:cNvPicPr>
          <p:nvPr/>
        </p:nvPicPr>
        <p:blipFill rotWithShape="1">
          <a:blip r:embed="rId3"/>
          <a:srcRect l="38750" t="28889" r="22735" b="20972"/>
          <a:stretch/>
        </p:blipFill>
        <p:spPr>
          <a:xfrm>
            <a:off x="2876550" y="790556"/>
            <a:ext cx="6438900" cy="4782929"/>
          </a:xfrm>
          <a:prstGeom prst="rect">
            <a:avLst/>
          </a:prstGeom>
        </p:spPr>
      </p:pic>
      <p:sp>
        <p:nvSpPr>
          <p:cNvPr id="6" name="Tekstfelt 5">
            <a:extLst>
              <a:ext uri="{FF2B5EF4-FFF2-40B4-BE49-F238E27FC236}">
                <a16:creationId xmlns:a16="http://schemas.microsoft.com/office/drawing/2014/main" id="{DA4001E4-E32A-D384-A4CB-6092F3795C48}"/>
              </a:ext>
            </a:extLst>
          </p:cNvPr>
          <p:cNvSpPr txBox="1"/>
          <p:nvPr/>
        </p:nvSpPr>
        <p:spPr>
          <a:xfrm>
            <a:off x="6629400" y="6495375"/>
            <a:ext cx="2154757" cy="246221"/>
          </a:xfrm>
          <a:prstGeom prst="rect">
            <a:avLst/>
          </a:prstGeom>
          <a:noFill/>
        </p:spPr>
        <p:txBody>
          <a:bodyPr wrap="none" rtlCol="0">
            <a:spAutoFit/>
          </a:bodyPr>
          <a:lstStyle/>
          <a:p>
            <a:r>
              <a:rPr lang="en-US" sz="1000" i="1" dirty="0" err="1"/>
              <a:t>Billede</a:t>
            </a:r>
            <a:r>
              <a:rPr lang="en-US" sz="1000" i="1" dirty="0"/>
              <a:t>: Int. J. Mol. Sci. 2022, 23, 6580</a:t>
            </a:r>
            <a:endParaRPr lang="da-DK" sz="1000" i="1" dirty="0"/>
          </a:p>
        </p:txBody>
      </p:sp>
      <p:pic>
        <p:nvPicPr>
          <p:cNvPr id="7" name="Billede 6">
            <a:extLst>
              <a:ext uri="{FF2B5EF4-FFF2-40B4-BE49-F238E27FC236}">
                <a16:creationId xmlns:a16="http://schemas.microsoft.com/office/drawing/2014/main" id="{55A97C8D-5D0D-0235-900E-120ABABD3F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1875" y="5814168"/>
            <a:ext cx="906780" cy="909053"/>
          </a:xfrm>
          <a:prstGeom prst="rect">
            <a:avLst/>
          </a:prstGeom>
          <a:effectLst/>
        </p:spPr>
      </p:pic>
      <p:pic>
        <p:nvPicPr>
          <p:cNvPr id="8" name="Billede 7" descr="Et billede, der indeholder tekst&#10;&#10;Automatisk genereret beskrivelse">
            <a:extLst>
              <a:ext uri="{FF2B5EF4-FFF2-40B4-BE49-F238E27FC236}">
                <a16:creationId xmlns:a16="http://schemas.microsoft.com/office/drawing/2014/main" id="{9B429FBA-E87D-DF70-A6E8-B34503DF9C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90173" y="6241060"/>
            <a:ext cx="1701702" cy="480731"/>
          </a:xfrm>
          <a:prstGeom prst="rect">
            <a:avLst/>
          </a:prstGeom>
          <a:effectLst/>
        </p:spPr>
      </p:pic>
      <p:pic>
        <p:nvPicPr>
          <p:cNvPr id="9" name="Billede 8">
            <a:extLst>
              <a:ext uri="{FF2B5EF4-FFF2-40B4-BE49-F238E27FC236}">
                <a16:creationId xmlns:a16="http://schemas.microsoft.com/office/drawing/2014/main" id="{39C637A5-B4FD-E3A8-B4B4-5B7E13D9D995}"/>
              </a:ext>
            </a:extLst>
          </p:cNvPr>
          <p:cNvPicPr>
            <a:picLocks noChangeAspect="1"/>
          </p:cNvPicPr>
          <p:nvPr/>
        </p:nvPicPr>
        <p:blipFill rotWithShape="1">
          <a:blip r:embed="rId6"/>
          <a:srcRect l="671" t="19671" r="72570" b="32402"/>
          <a:stretch/>
        </p:blipFill>
        <p:spPr bwMode="auto">
          <a:xfrm>
            <a:off x="128426" y="84339"/>
            <a:ext cx="2098388" cy="2114067"/>
          </a:xfrm>
          <a:prstGeom prst="rect">
            <a:avLst/>
          </a:prstGeom>
          <a:effectLst/>
          <a:extLst>
            <a:ext uri="{53640926-AAD7-44D8-BBD7-CCE9431645EC}">
              <a14:shadowObscured xmlns:a14="http://schemas.microsoft.com/office/drawing/2010/main"/>
            </a:ext>
          </a:extLst>
        </p:spPr>
      </p:pic>
      <p:sp>
        <p:nvSpPr>
          <p:cNvPr id="2" name="Tekstfelt 1">
            <a:extLst>
              <a:ext uri="{FF2B5EF4-FFF2-40B4-BE49-F238E27FC236}">
                <a16:creationId xmlns:a16="http://schemas.microsoft.com/office/drawing/2014/main" id="{4305EDAC-D4B0-6413-3818-A5F4195FF7FA}"/>
              </a:ext>
            </a:extLst>
          </p:cNvPr>
          <p:cNvSpPr txBox="1"/>
          <p:nvPr/>
        </p:nvSpPr>
        <p:spPr>
          <a:xfrm>
            <a:off x="5372099" y="2782669"/>
            <a:ext cx="1268187" cy="646331"/>
          </a:xfrm>
          <a:prstGeom prst="rect">
            <a:avLst/>
          </a:prstGeom>
          <a:solidFill>
            <a:schemeClr val="bg1"/>
          </a:solidFill>
        </p:spPr>
        <p:txBody>
          <a:bodyPr wrap="square" rtlCol="0">
            <a:spAutoFit/>
          </a:bodyPr>
          <a:lstStyle/>
          <a:p>
            <a:pPr algn="ctr"/>
            <a:r>
              <a:rPr lang="da-DK" dirty="0"/>
              <a:t>Lavt stofskifte</a:t>
            </a:r>
          </a:p>
        </p:txBody>
      </p:sp>
      <p:pic>
        <p:nvPicPr>
          <p:cNvPr id="3" name="Billede 2">
            <a:extLst>
              <a:ext uri="{FF2B5EF4-FFF2-40B4-BE49-F238E27FC236}">
                <a16:creationId xmlns:a16="http://schemas.microsoft.com/office/drawing/2014/main" id="{ACEE962E-8497-0307-9B19-DCCE0D865D1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93187" y="-99152"/>
            <a:ext cx="8305039" cy="6193655"/>
          </a:xfrm>
          <a:prstGeom prst="rect">
            <a:avLst/>
          </a:prstGeom>
          <a:noFill/>
          <a:ln>
            <a:noFill/>
          </a:ln>
        </p:spPr>
      </p:pic>
    </p:spTree>
    <p:extLst>
      <p:ext uri="{BB962C8B-B14F-4D97-AF65-F5344CB8AC3E}">
        <p14:creationId xmlns:p14="http://schemas.microsoft.com/office/powerpoint/2010/main" val="1553722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0807FA-DDF4-4145-9CEE-0570D76F5071}"/>
              </a:ext>
            </a:extLst>
          </p:cNvPr>
          <p:cNvSpPr>
            <a:spLocks noGrp="1"/>
          </p:cNvSpPr>
          <p:nvPr>
            <p:ph type="title"/>
          </p:nvPr>
        </p:nvSpPr>
        <p:spPr>
          <a:xfrm>
            <a:off x="2232660" y="288072"/>
            <a:ext cx="10515600" cy="1325563"/>
          </a:xfrm>
        </p:spPr>
        <p:txBody>
          <a:bodyPr/>
          <a:lstStyle/>
          <a:p>
            <a:r>
              <a:rPr lang="da-DK" dirty="0"/>
              <a:t>Vitaminer og mineraler</a:t>
            </a:r>
          </a:p>
        </p:txBody>
      </p:sp>
      <p:pic>
        <p:nvPicPr>
          <p:cNvPr id="4" name="Billede 3">
            <a:extLst>
              <a:ext uri="{FF2B5EF4-FFF2-40B4-BE49-F238E27FC236}">
                <a16:creationId xmlns:a16="http://schemas.microsoft.com/office/drawing/2014/main" id="{33199350-2C67-410C-B93C-ED8FC72D3C71}"/>
              </a:ext>
            </a:extLst>
          </p:cNvPr>
          <p:cNvPicPr>
            <a:picLocks noChangeAspect="1"/>
          </p:cNvPicPr>
          <p:nvPr/>
        </p:nvPicPr>
        <p:blipFill rotWithShape="1">
          <a:blip r:embed="rId3"/>
          <a:srcRect l="671" t="19671" r="72570" b="32402"/>
          <a:stretch/>
        </p:blipFill>
        <p:spPr bwMode="auto">
          <a:xfrm>
            <a:off x="128426" y="84339"/>
            <a:ext cx="1720178" cy="1733031"/>
          </a:xfrm>
          <a:prstGeom prst="rect">
            <a:avLst/>
          </a:prstGeom>
          <a:effectLst/>
          <a:extLst>
            <a:ext uri="{53640926-AAD7-44D8-BBD7-CCE9431645EC}">
              <a14:shadowObscured xmlns:a14="http://schemas.microsoft.com/office/drawing/2010/main"/>
            </a:ext>
          </a:extLst>
        </p:spPr>
      </p:pic>
      <p:sp>
        <p:nvSpPr>
          <p:cNvPr id="7" name="Tekstfelt 6">
            <a:extLst>
              <a:ext uri="{FF2B5EF4-FFF2-40B4-BE49-F238E27FC236}">
                <a16:creationId xmlns:a16="http://schemas.microsoft.com/office/drawing/2014/main" id="{6945CADD-63D4-43DC-8AE0-64D0ECC2FBDB}"/>
              </a:ext>
            </a:extLst>
          </p:cNvPr>
          <p:cNvSpPr txBox="1"/>
          <p:nvPr/>
        </p:nvSpPr>
        <p:spPr>
          <a:xfrm>
            <a:off x="2232660" y="1817370"/>
            <a:ext cx="5475515" cy="2677656"/>
          </a:xfrm>
          <a:prstGeom prst="rect">
            <a:avLst/>
          </a:prstGeom>
          <a:noFill/>
        </p:spPr>
        <p:txBody>
          <a:bodyPr wrap="square" rtlCol="0">
            <a:spAutoFit/>
          </a:bodyPr>
          <a:lstStyle/>
          <a:p>
            <a:r>
              <a:rPr lang="da-DK" sz="2400" dirty="0"/>
              <a:t>Hverken for meget eller for lidt er godt </a:t>
            </a:r>
          </a:p>
          <a:p>
            <a:endParaRPr lang="da-DK" sz="2400" dirty="0"/>
          </a:p>
          <a:p>
            <a:r>
              <a:rPr lang="da-DK" sz="2400" dirty="0"/>
              <a:t>For hvert mikronæringsstof er der en:</a:t>
            </a:r>
          </a:p>
          <a:p>
            <a:pPr marL="342900" indent="-342900">
              <a:buFont typeface="Arial" panose="020B0604020202020204" pitchFamily="34" charset="0"/>
              <a:buChar char="•"/>
            </a:pPr>
            <a:r>
              <a:rPr lang="da-DK" sz="2400" dirty="0"/>
              <a:t>Nedre grænse</a:t>
            </a:r>
          </a:p>
          <a:p>
            <a:pPr marL="342900" indent="-342900">
              <a:buFont typeface="Arial" panose="020B0604020202020204" pitchFamily="34" charset="0"/>
              <a:buChar char="•"/>
            </a:pPr>
            <a:r>
              <a:rPr lang="da-DK" sz="2400" dirty="0"/>
              <a:t>Gennemsnitligt behov</a:t>
            </a:r>
          </a:p>
          <a:p>
            <a:pPr marL="342900" indent="-342900">
              <a:buFont typeface="Arial" panose="020B0604020202020204" pitchFamily="34" charset="0"/>
              <a:buChar char="•"/>
            </a:pPr>
            <a:r>
              <a:rPr lang="da-DK" sz="2400" dirty="0"/>
              <a:t>Anbefalet indtag</a:t>
            </a:r>
          </a:p>
          <a:p>
            <a:pPr marL="342900" indent="-342900">
              <a:buFont typeface="Arial" panose="020B0604020202020204" pitchFamily="34" charset="0"/>
              <a:buChar char="•"/>
            </a:pPr>
            <a:r>
              <a:rPr lang="da-DK" sz="2400" dirty="0"/>
              <a:t>Øvre grænse </a:t>
            </a:r>
          </a:p>
        </p:txBody>
      </p:sp>
      <p:pic>
        <p:nvPicPr>
          <p:cNvPr id="5" name="Billede 4" descr="Et billede, der indeholder tekst&#10;&#10;Automatisk genereret beskrivelse">
            <a:extLst>
              <a:ext uri="{FF2B5EF4-FFF2-40B4-BE49-F238E27FC236}">
                <a16:creationId xmlns:a16="http://schemas.microsoft.com/office/drawing/2014/main" id="{D0C0323C-65F8-3667-C7D2-3008B70C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8725" y="6182971"/>
            <a:ext cx="2135610" cy="603310"/>
          </a:xfrm>
          <a:prstGeom prst="rect">
            <a:avLst/>
          </a:prstGeom>
          <a:effectLst/>
        </p:spPr>
      </p:pic>
      <p:pic>
        <p:nvPicPr>
          <p:cNvPr id="6" name="Billede 5">
            <a:extLst>
              <a:ext uri="{FF2B5EF4-FFF2-40B4-BE49-F238E27FC236}">
                <a16:creationId xmlns:a16="http://schemas.microsoft.com/office/drawing/2014/main" id="{9E43222B-9D44-3E62-B555-31E271299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81766" y="5871881"/>
            <a:ext cx="912114" cy="914400"/>
          </a:xfrm>
          <a:prstGeom prst="rect">
            <a:avLst/>
          </a:prstGeom>
          <a:effectLst/>
        </p:spPr>
      </p:pic>
    </p:spTree>
    <p:extLst>
      <p:ext uri="{BB962C8B-B14F-4D97-AF65-F5344CB8AC3E}">
        <p14:creationId xmlns:p14="http://schemas.microsoft.com/office/powerpoint/2010/main" val="132457870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12207</TotalTime>
  <Words>2174</Words>
  <Application>Microsoft Office PowerPoint</Application>
  <PresentationFormat>Widescreen</PresentationFormat>
  <Paragraphs>307</Paragraphs>
  <Slides>26</Slides>
  <Notes>24</Notes>
  <HiddenSlides>1</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26</vt:i4>
      </vt:variant>
    </vt:vector>
  </HeadingPairs>
  <TitlesOfParts>
    <vt:vector size="35" baseType="lpstr">
      <vt:lpstr>Arial</vt:lpstr>
      <vt:lpstr>Calibri</vt:lpstr>
      <vt:lpstr>Calibri Light</vt:lpstr>
      <vt:lpstr>Calibri,Bold</vt:lpstr>
      <vt:lpstr>Nunito</vt:lpstr>
      <vt:lpstr>Oxygen</vt:lpstr>
      <vt:lpstr>Raleway</vt:lpstr>
      <vt:lpstr>Titillium Web</vt:lpstr>
      <vt:lpstr>Office-tema</vt:lpstr>
      <vt:lpstr>Lev Livet med Lavt Stofskifte </vt:lpstr>
      <vt:lpstr>Siden sidst…</vt:lpstr>
      <vt:lpstr>PowerPoint-præsentation</vt:lpstr>
      <vt:lpstr>Hvor kommer trætheden fra?</vt:lpstr>
      <vt:lpstr>Hvor kommer energien fra?</vt:lpstr>
      <vt:lpstr>Kost og lavt stofskifte Hvordan er det nu lige?</vt:lpstr>
      <vt:lpstr>Aktiv pause</vt:lpstr>
      <vt:lpstr>PowerPoint-præsentation</vt:lpstr>
      <vt:lpstr>Vitaminer og mineraler</vt:lpstr>
      <vt:lpstr>Jod</vt:lpstr>
      <vt:lpstr>D-vitamin</vt:lpstr>
      <vt:lpstr>Jern</vt:lpstr>
      <vt:lpstr>Selen</vt:lpstr>
      <vt:lpstr>B-12</vt:lpstr>
      <vt:lpstr>Mit stofskifte er lavt  Hvorfor kan jeg ikke tabe mig?</vt:lpstr>
      <vt:lpstr>Antiinflammatorisk kost</vt:lpstr>
      <vt:lpstr>PowerPoint-præsentation</vt:lpstr>
      <vt:lpstr>PowerPoint-præsentation</vt:lpstr>
      <vt:lpstr>Aktiv pause</vt:lpstr>
      <vt:lpstr>Gluten og lavt stofskifte</vt:lpstr>
      <vt:lpstr>Goitrogene fødevarer</vt:lpstr>
      <vt:lpstr>Soja</vt:lpstr>
      <vt:lpstr>Sunde / usunde fødevarer?</vt:lpstr>
      <vt:lpstr>Bevægelse</vt:lpstr>
      <vt:lpstr>Bevægelse</vt:lpstr>
      <vt:lpstr>Opsamling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Elise Barsøe Jessen</dc:creator>
  <cp:lastModifiedBy>Susanne Løkke Jørgensen</cp:lastModifiedBy>
  <cp:revision>86</cp:revision>
  <cp:lastPrinted>2023-06-06T06:23:10Z</cp:lastPrinted>
  <dcterms:created xsi:type="dcterms:W3CDTF">2022-03-07T08:19:31Z</dcterms:created>
  <dcterms:modified xsi:type="dcterms:W3CDTF">2023-08-23T11:23:56Z</dcterms:modified>
</cp:coreProperties>
</file>